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5"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CEE16-ABD6-491E-9A25-5A82EB6159F7}" type="doc">
      <dgm:prSet loTypeId="urn:microsoft.com/office/officeart/2005/8/layout/gear1" loCatId="process" qsTypeId="urn:microsoft.com/office/officeart/2005/8/quickstyle/simple3" qsCatId="simple" csTypeId="urn:microsoft.com/office/officeart/2005/8/colors/colorful1" csCatId="colorful" phldr="1"/>
      <dgm:spPr/>
    </dgm:pt>
    <dgm:pt modelId="{8CE03D0D-518A-495C-98F2-3492CD553344}">
      <dgm:prSet phldrT="[Texte]"/>
      <dgm:spPr/>
      <dgm:t>
        <a:bodyPr/>
        <a:lstStyle/>
        <a:p>
          <a:r>
            <a:rPr lang="fr-FR" dirty="0" smtClean="0"/>
            <a:t>1: Français</a:t>
          </a:r>
          <a:endParaRPr lang="fr-FR" dirty="0"/>
        </a:p>
      </dgm:t>
    </dgm:pt>
    <dgm:pt modelId="{A4EDB6EA-FCEC-447E-9400-AED38DA2B9D8}" type="parTrans" cxnId="{7AC9433A-1885-4503-B1A5-7FAF53AE7619}">
      <dgm:prSet/>
      <dgm:spPr/>
      <dgm:t>
        <a:bodyPr/>
        <a:lstStyle/>
        <a:p>
          <a:endParaRPr lang="fr-FR"/>
        </a:p>
      </dgm:t>
    </dgm:pt>
    <dgm:pt modelId="{29546D21-0A42-4A14-A22F-0E8711154BD4}" type="sibTrans" cxnId="{7AC9433A-1885-4503-B1A5-7FAF53AE7619}">
      <dgm:prSet/>
      <dgm:spPr/>
      <dgm:t>
        <a:bodyPr/>
        <a:lstStyle/>
        <a:p>
          <a:endParaRPr lang="fr-FR"/>
        </a:p>
      </dgm:t>
    </dgm:pt>
    <dgm:pt modelId="{982CE154-0E0A-4C91-9FDE-C3C1176E0919}">
      <dgm:prSet phldrT="[Texte]"/>
      <dgm:spPr/>
      <dgm:t>
        <a:bodyPr/>
        <a:lstStyle/>
        <a:p>
          <a:r>
            <a:rPr lang="fr-FR" dirty="0" smtClean="0"/>
            <a:t>2: Allemand</a:t>
          </a:r>
          <a:endParaRPr lang="fr-FR" dirty="0"/>
        </a:p>
      </dgm:t>
    </dgm:pt>
    <dgm:pt modelId="{1E994B3D-5AC5-48EA-8789-CE6D405698AF}" type="parTrans" cxnId="{3248B653-8BFD-4DF9-99E4-117E82398BA6}">
      <dgm:prSet/>
      <dgm:spPr/>
      <dgm:t>
        <a:bodyPr/>
        <a:lstStyle/>
        <a:p>
          <a:endParaRPr lang="fr-FR"/>
        </a:p>
      </dgm:t>
    </dgm:pt>
    <dgm:pt modelId="{7252B5F0-9665-4500-823C-A8EC4A0C15FF}" type="sibTrans" cxnId="{3248B653-8BFD-4DF9-99E4-117E82398BA6}">
      <dgm:prSet/>
      <dgm:spPr/>
      <dgm:t>
        <a:bodyPr/>
        <a:lstStyle/>
        <a:p>
          <a:endParaRPr lang="fr-FR"/>
        </a:p>
      </dgm:t>
    </dgm:pt>
    <dgm:pt modelId="{2906D239-4A73-4EBE-83A5-B12F89F3E6D9}">
      <dgm:prSet phldrT="[Texte]"/>
      <dgm:spPr/>
      <dgm:t>
        <a:bodyPr/>
        <a:lstStyle/>
        <a:p>
          <a:r>
            <a:rPr lang="fr-FR" dirty="0" smtClean="0"/>
            <a:t>3: </a:t>
          </a:r>
          <a:r>
            <a:rPr lang="fr-FR" dirty="0" err="1" smtClean="0"/>
            <a:t>etc</a:t>
          </a:r>
          <a:r>
            <a:rPr lang="fr-FR" dirty="0" smtClean="0"/>
            <a:t> </a:t>
          </a:r>
          <a:endParaRPr lang="fr-FR" dirty="0"/>
        </a:p>
      </dgm:t>
    </dgm:pt>
    <dgm:pt modelId="{DF138323-0B16-4740-AA18-4835BF4DE9FD}" type="parTrans" cxnId="{A6C8E76D-4E40-4BF5-9C1F-326DD604B3F5}">
      <dgm:prSet/>
      <dgm:spPr/>
      <dgm:t>
        <a:bodyPr/>
        <a:lstStyle/>
        <a:p>
          <a:endParaRPr lang="fr-FR"/>
        </a:p>
      </dgm:t>
    </dgm:pt>
    <dgm:pt modelId="{200294F1-D245-4BEF-BF4D-56976459508C}" type="sibTrans" cxnId="{A6C8E76D-4E40-4BF5-9C1F-326DD604B3F5}">
      <dgm:prSet/>
      <dgm:spPr/>
      <dgm:t>
        <a:bodyPr/>
        <a:lstStyle/>
        <a:p>
          <a:endParaRPr lang="fr-FR"/>
        </a:p>
      </dgm:t>
    </dgm:pt>
    <dgm:pt modelId="{2B176C68-4FD8-45B7-8224-97B1BBB0528D}" type="pres">
      <dgm:prSet presAssocID="{BFACEE16-ABD6-491E-9A25-5A82EB6159F7}" presName="composite" presStyleCnt="0">
        <dgm:presLayoutVars>
          <dgm:chMax val="3"/>
          <dgm:animLvl val="lvl"/>
          <dgm:resizeHandles val="exact"/>
        </dgm:presLayoutVars>
      </dgm:prSet>
      <dgm:spPr/>
    </dgm:pt>
    <dgm:pt modelId="{6695D61D-1E09-401E-9F64-4E0E02A7416D}" type="pres">
      <dgm:prSet presAssocID="{8CE03D0D-518A-495C-98F2-3492CD553344}" presName="gear1" presStyleLbl="node1" presStyleIdx="0" presStyleCnt="3">
        <dgm:presLayoutVars>
          <dgm:chMax val="1"/>
          <dgm:bulletEnabled val="1"/>
        </dgm:presLayoutVars>
      </dgm:prSet>
      <dgm:spPr/>
      <dgm:t>
        <a:bodyPr/>
        <a:lstStyle/>
        <a:p>
          <a:endParaRPr lang="fr-FR"/>
        </a:p>
      </dgm:t>
    </dgm:pt>
    <dgm:pt modelId="{1ECF4D3D-02F6-4125-9227-07AFABA902C4}" type="pres">
      <dgm:prSet presAssocID="{8CE03D0D-518A-495C-98F2-3492CD553344}" presName="gear1srcNode" presStyleLbl="node1" presStyleIdx="0" presStyleCnt="3"/>
      <dgm:spPr/>
      <dgm:t>
        <a:bodyPr/>
        <a:lstStyle/>
        <a:p>
          <a:endParaRPr lang="fr-FR"/>
        </a:p>
      </dgm:t>
    </dgm:pt>
    <dgm:pt modelId="{A945A86F-C551-4BFE-BAA6-AA42E63AF75E}" type="pres">
      <dgm:prSet presAssocID="{8CE03D0D-518A-495C-98F2-3492CD553344}" presName="gear1dstNode" presStyleLbl="node1" presStyleIdx="0" presStyleCnt="3"/>
      <dgm:spPr/>
      <dgm:t>
        <a:bodyPr/>
        <a:lstStyle/>
        <a:p>
          <a:endParaRPr lang="fr-FR"/>
        </a:p>
      </dgm:t>
    </dgm:pt>
    <dgm:pt modelId="{3F1100D6-FE9F-4237-9C98-39A887C84732}" type="pres">
      <dgm:prSet presAssocID="{982CE154-0E0A-4C91-9FDE-C3C1176E0919}" presName="gear2" presStyleLbl="node1" presStyleIdx="1" presStyleCnt="3">
        <dgm:presLayoutVars>
          <dgm:chMax val="1"/>
          <dgm:bulletEnabled val="1"/>
        </dgm:presLayoutVars>
      </dgm:prSet>
      <dgm:spPr/>
      <dgm:t>
        <a:bodyPr/>
        <a:lstStyle/>
        <a:p>
          <a:endParaRPr lang="fr-FR"/>
        </a:p>
      </dgm:t>
    </dgm:pt>
    <dgm:pt modelId="{957356ED-9B0C-4E31-90BA-547367066E28}" type="pres">
      <dgm:prSet presAssocID="{982CE154-0E0A-4C91-9FDE-C3C1176E0919}" presName="gear2srcNode" presStyleLbl="node1" presStyleIdx="1" presStyleCnt="3"/>
      <dgm:spPr/>
      <dgm:t>
        <a:bodyPr/>
        <a:lstStyle/>
        <a:p>
          <a:endParaRPr lang="fr-FR"/>
        </a:p>
      </dgm:t>
    </dgm:pt>
    <dgm:pt modelId="{CB0AB427-8E5B-49AA-9CA9-51A3CFCD76AA}" type="pres">
      <dgm:prSet presAssocID="{982CE154-0E0A-4C91-9FDE-C3C1176E0919}" presName="gear2dstNode" presStyleLbl="node1" presStyleIdx="1" presStyleCnt="3"/>
      <dgm:spPr/>
      <dgm:t>
        <a:bodyPr/>
        <a:lstStyle/>
        <a:p>
          <a:endParaRPr lang="fr-FR"/>
        </a:p>
      </dgm:t>
    </dgm:pt>
    <dgm:pt modelId="{539956DD-6D99-4696-94BB-DC97991EF824}" type="pres">
      <dgm:prSet presAssocID="{2906D239-4A73-4EBE-83A5-B12F89F3E6D9}" presName="gear3" presStyleLbl="node1" presStyleIdx="2" presStyleCnt="3" custScaleX="71883" custScaleY="70451"/>
      <dgm:spPr/>
      <dgm:t>
        <a:bodyPr/>
        <a:lstStyle/>
        <a:p>
          <a:endParaRPr lang="fr-FR"/>
        </a:p>
      </dgm:t>
    </dgm:pt>
    <dgm:pt modelId="{06BEEC3E-F218-42E8-A574-4F9C07B2EE18}" type="pres">
      <dgm:prSet presAssocID="{2906D239-4A73-4EBE-83A5-B12F89F3E6D9}" presName="gear3tx" presStyleLbl="node1" presStyleIdx="2" presStyleCnt="3">
        <dgm:presLayoutVars>
          <dgm:chMax val="1"/>
          <dgm:bulletEnabled val="1"/>
        </dgm:presLayoutVars>
      </dgm:prSet>
      <dgm:spPr/>
      <dgm:t>
        <a:bodyPr/>
        <a:lstStyle/>
        <a:p>
          <a:endParaRPr lang="fr-FR"/>
        </a:p>
      </dgm:t>
    </dgm:pt>
    <dgm:pt modelId="{D8D5E90B-445A-4CA5-9D74-B7F52DF2D151}" type="pres">
      <dgm:prSet presAssocID="{2906D239-4A73-4EBE-83A5-B12F89F3E6D9}" presName="gear3srcNode" presStyleLbl="node1" presStyleIdx="2" presStyleCnt="3"/>
      <dgm:spPr/>
      <dgm:t>
        <a:bodyPr/>
        <a:lstStyle/>
        <a:p>
          <a:endParaRPr lang="fr-FR"/>
        </a:p>
      </dgm:t>
    </dgm:pt>
    <dgm:pt modelId="{10D3E53D-446E-4E9D-8D2C-DBE40C74C506}" type="pres">
      <dgm:prSet presAssocID="{2906D239-4A73-4EBE-83A5-B12F89F3E6D9}" presName="gear3dstNode" presStyleLbl="node1" presStyleIdx="2" presStyleCnt="3"/>
      <dgm:spPr/>
      <dgm:t>
        <a:bodyPr/>
        <a:lstStyle/>
        <a:p>
          <a:endParaRPr lang="fr-FR"/>
        </a:p>
      </dgm:t>
    </dgm:pt>
    <dgm:pt modelId="{07AD0960-33C6-4742-BF83-C40517461455}" type="pres">
      <dgm:prSet presAssocID="{29546D21-0A42-4A14-A22F-0E8711154BD4}" presName="connector1" presStyleLbl="sibTrans2D1" presStyleIdx="0" presStyleCnt="3"/>
      <dgm:spPr/>
      <dgm:t>
        <a:bodyPr/>
        <a:lstStyle/>
        <a:p>
          <a:endParaRPr lang="fr-FR"/>
        </a:p>
      </dgm:t>
    </dgm:pt>
    <dgm:pt modelId="{94E9F9BD-CF8D-4EB9-AF82-0E4E23D1AF1A}" type="pres">
      <dgm:prSet presAssocID="{7252B5F0-9665-4500-823C-A8EC4A0C15FF}" presName="connector2" presStyleLbl="sibTrans2D1" presStyleIdx="1" presStyleCnt="3"/>
      <dgm:spPr/>
      <dgm:t>
        <a:bodyPr/>
        <a:lstStyle/>
        <a:p>
          <a:endParaRPr lang="fr-FR"/>
        </a:p>
      </dgm:t>
    </dgm:pt>
    <dgm:pt modelId="{38F13E0A-6D53-42F6-A1C2-B7D6254FA762}" type="pres">
      <dgm:prSet presAssocID="{200294F1-D245-4BEF-BF4D-56976459508C}" presName="connector3" presStyleLbl="sibTrans2D1" presStyleIdx="2" presStyleCnt="3"/>
      <dgm:spPr/>
      <dgm:t>
        <a:bodyPr/>
        <a:lstStyle/>
        <a:p>
          <a:endParaRPr lang="fr-FR"/>
        </a:p>
      </dgm:t>
    </dgm:pt>
  </dgm:ptLst>
  <dgm:cxnLst>
    <dgm:cxn modelId="{DD935470-326B-4C4C-AAFC-BF4D0A5CF7FB}" type="presOf" srcId="{2906D239-4A73-4EBE-83A5-B12F89F3E6D9}" destId="{10D3E53D-446E-4E9D-8D2C-DBE40C74C506}" srcOrd="3" destOrd="0" presId="urn:microsoft.com/office/officeart/2005/8/layout/gear1"/>
    <dgm:cxn modelId="{1976A412-434C-433D-BAAC-B0755750649E}" type="presOf" srcId="{2906D239-4A73-4EBE-83A5-B12F89F3E6D9}" destId="{06BEEC3E-F218-42E8-A574-4F9C07B2EE18}" srcOrd="1" destOrd="0" presId="urn:microsoft.com/office/officeart/2005/8/layout/gear1"/>
    <dgm:cxn modelId="{95250019-7EA9-4D25-BCD8-903C63E85149}" type="presOf" srcId="{8CE03D0D-518A-495C-98F2-3492CD553344}" destId="{6695D61D-1E09-401E-9F64-4E0E02A7416D}" srcOrd="0" destOrd="0" presId="urn:microsoft.com/office/officeart/2005/8/layout/gear1"/>
    <dgm:cxn modelId="{CA34F307-CD8E-4FB4-85F3-E528B6764415}" type="presOf" srcId="{2906D239-4A73-4EBE-83A5-B12F89F3E6D9}" destId="{539956DD-6D99-4696-94BB-DC97991EF824}" srcOrd="0" destOrd="0" presId="urn:microsoft.com/office/officeart/2005/8/layout/gear1"/>
    <dgm:cxn modelId="{EA6E6F8D-5955-42B7-A72B-D718988581C4}" type="presOf" srcId="{29546D21-0A42-4A14-A22F-0E8711154BD4}" destId="{07AD0960-33C6-4742-BF83-C40517461455}" srcOrd="0" destOrd="0" presId="urn:microsoft.com/office/officeart/2005/8/layout/gear1"/>
    <dgm:cxn modelId="{6A4ED073-0A7D-4F9E-92D3-EB20F84ACCB1}" type="presOf" srcId="{982CE154-0E0A-4C91-9FDE-C3C1176E0919}" destId="{3F1100D6-FE9F-4237-9C98-39A887C84732}" srcOrd="0" destOrd="0" presId="urn:microsoft.com/office/officeart/2005/8/layout/gear1"/>
    <dgm:cxn modelId="{02015A01-0C49-4E46-8908-4EEC676BF903}" type="presOf" srcId="{8CE03D0D-518A-495C-98F2-3492CD553344}" destId="{A945A86F-C551-4BFE-BAA6-AA42E63AF75E}" srcOrd="2" destOrd="0" presId="urn:microsoft.com/office/officeart/2005/8/layout/gear1"/>
    <dgm:cxn modelId="{2159AD54-319B-424E-8B8A-B498DDDEC0D4}" type="presOf" srcId="{8CE03D0D-518A-495C-98F2-3492CD553344}" destId="{1ECF4D3D-02F6-4125-9227-07AFABA902C4}" srcOrd="1" destOrd="0" presId="urn:microsoft.com/office/officeart/2005/8/layout/gear1"/>
    <dgm:cxn modelId="{3D0FEF72-DF0F-4C2C-91B9-1D689A89EA8A}" type="presOf" srcId="{982CE154-0E0A-4C91-9FDE-C3C1176E0919}" destId="{CB0AB427-8E5B-49AA-9CA9-51A3CFCD76AA}" srcOrd="2" destOrd="0" presId="urn:microsoft.com/office/officeart/2005/8/layout/gear1"/>
    <dgm:cxn modelId="{3248B653-8BFD-4DF9-99E4-117E82398BA6}" srcId="{BFACEE16-ABD6-491E-9A25-5A82EB6159F7}" destId="{982CE154-0E0A-4C91-9FDE-C3C1176E0919}" srcOrd="1" destOrd="0" parTransId="{1E994B3D-5AC5-48EA-8789-CE6D405698AF}" sibTransId="{7252B5F0-9665-4500-823C-A8EC4A0C15FF}"/>
    <dgm:cxn modelId="{A6C8E76D-4E40-4BF5-9C1F-326DD604B3F5}" srcId="{BFACEE16-ABD6-491E-9A25-5A82EB6159F7}" destId="{2906D239-4A73-4EBE-83A5-B12F89F3E6D9}" srcOrd="2" destOrd="0" parTransId="{DF138323-0B16-4740-AA18-4835BF4DE9FD}" sibTransId="{200294F1-D245-4BEF-BF4D-56976459508C}"/>
    <dgm:cxn modelId="{7AC9433A-1885-4503-B1A5-7FAF53AE7619}" srcId="{BFACEE16-ABD6-491E-9A25-5A82EB6159F7}" destId="{8CE03D0D-518A-495C-98F2-3492CD553344}" srcOrd="0" destOrd="0" parTransId="{A4EDB6EA-FCEC-447E-9400-AED38DA2B9D8}" sibTransId="{29546D21-0A42-4A14-A22F-0E8711154BD4}"/>
    <dgm:cxn modelId="{7138D1F7-745F-403A-B523-52AFEA5847EB}" type="presOf" srcId="{BFACEE16-ABD6-491E-9A25-5A82EB6159F7}" destId="{2B176C68-4FD8-45B7-8224-97B1BBB0528D}" srcOrd="0" destOrd="0" presId="urn:microsoft.com/office/officeart/2005/8/layout/gear1"/>
    <dgm:cxn modelId="{1D60BE4D-FBF9-4C5E-8884-AC255424A798}" type="presOf" srcId="{2906D239-4A73-4EBE-83A5-B12F89F3E6D9}" destId="{D8D5E90B-445A-4CA5-9D74-B7F52DF2D151}" srcOrd="2" destOrd="0" presId="urn:microsoft.com/office/officeart/2005/8/layout/gear1"/>
    <dgm:cxn modelId="{B9CEC981-B22E-4498-A9BE-E81545BA1C67}" type="presOf" srcId="{982CE154-0E0A-4C91-9FDE-C3C1176E0919}" destId="{957356ED-9B0C-4E31-90BA-547367066E28}" srcOrd="1" destOrd="0" presId="urn:microsoft.com/office/officeart/2005/8/layout/gear1"/>
    <dgm:cxn modelId="{9865DE53-6C6F-4948-BDC7-79D6BB51D35D}" type="presOf" srcId="{200294F1-D245-4BEF-BF4D-56976459508C}" destId="{38F13E0A-6D53-42F6-A1C2-B7D6254FA762}" srcOrd="0" destOrd="0" presId="urn:microsoft.com/office/officeart/2005/8/layout/gear1"/>
    <dgm:cxn modelId="{C5710DB1-9D40-4A8C-B3CF-222B49615138}" type="presOf" srcId="{7252B5F0-9665-4500-823C-A8EC4A0C15FF}" destId="{94E9F9BD-CF8D-4EB9-AF82-0E4E23D1AF1A}" srcOrd="0" destOrd="0" presId="urn:microsoft.com/office/officeart/2005/8/layout/gear1"/>
    <dgm:cxn modelId="{88333741-642C-491F-A951-16009F33088B}" type="presParOf" srcId="{2B176C68-4FD8-45B7-8224-97B1BBB0528D}" destId="{6695D61D-1E09-401E-9F64-4E0E02A7416D}" srcOrd="0" destOrd="0" presId="urn:microsoft.com/office/officeart/2005/8/layout/gear1"/>
    <dgm:cxn modelId="{1EC3A0C6-39CC-407C-8A38-8D09672DFC26}" type="presParOf" srcId="{2B176C68-4FD8-45B7-8224-97B1BBB0528D}" destId="{1ECF4D3D-02F6-4125-9227-07AFABA902C4}" srcOrd="1" destOrd="0" presId="urn:microsoft.com/office/officeart/2005/8/layout/gear1"/>
    <dgm:cxn modelId="{2CCB7B1D-D710-44F0-8CB9-EDD01EBE6C2B}" type="presParOf" srcId="{2B176C68-4FD8-45B7-8224-97B1BBB0528D}" destId="{A945A86F-C551-4BFE-BAA6-AA42E63AF75E}" srcOrd="2" destOrd="0" presId="urn:microsoft.com/office/officeart/2005/8/layout/gear1"/>
    <dgm:cxn modelId="{081F7B89-1E5F-4891-B831-53CD10100A97}" type="presParOf" srcId="{2B176C68-4FD8-45B7-8224-97B1BBB0528D}" destId="{3F1100D6-FE9F-4237-9C98-39A887C84732}" srcOrd="3" destOrd="0" presId="urn:microsoft.com/office/officeart/2005/8/layout/gear1"/>
    <dgm:cxn modelId="{045D7033-3DC9-49CF-8FBB-E63180943766}" type="presParOf" srcId="{2B176C68-4FD8-45B7-8224-97B1BBB0528D}" destId="{957356ED-9B0C-4E31-90BA-547367066E28}" srcOrd="4" destOrd="0" presId="urn:microsoft.com/office/officeart/2005/8/layout/gear1"/>
    <dgm:cxn modelId="{23284C62-EBD6-45A9-9565-72FBC29D3A3A}" type="presParOf" srcId="{2B176C68-4FD8-45B7-8224-97B1BBB0528D}" destId="{CB0AB427-8E5B-49AA-9CA9-51A3CFCD76AA}" srcOrd="5" destOrd="0" presId="urn:microsoft.com/office/officeart/2005/8/layout/gear1"/>
    <dgm:cxn modelId="{09628E30-4089-44EB-AACC-99AD153379A6}" type="presParOf" srcId="{2B176C68-4FD8-45B7-8224-97B1BBB0528D}" destId="{539956DD-6D99-4696-94BB-DC97991EF824}" srcOrd="6" destOrd="0" presId="urn:microsoft.com/office/officeart/2005/8/layout/gear1"/>
    <dgm:cxn modelId="{7559F21A-27D3-41B4-938F-6A9C7D990B82}" type="presParOf" srcId="{2B176C68-4FD8-45B7-8224-97B1BBB0528D}" destId="{06BEEC3E-F218-42E8-A574-4F9C07B2EE18}" srcOrd="7" destOrd="0" presId="urn:microsoft.com/office/officeart/2005/8/layout/gear1"/>
    <dgm:cxn modelId="{CD3B7A33-5353-40BD-9D96-5312020CB310}" type="presParOf" srcId="{2B176C68-4FD8-45B7-8224-97B1BBB0528D}" destId="{D8D5E90B-445A-4CA5-9D74-B7F52DF2D151}" srcOrd="8" destOrd="0" presId="urn:microsoft.com/office/officeart/2005/8/layout/gear1"/>
    <dgm:cxn modelId="{4B6E9CAA-3CCD-45C3-AB20-24F28F1C4E93}" type="presParOf" srcId="{2B176C68-4FD8-45B7-8224-97B1BBB0528D}" destId="{10D3E53D-446E-4E9D-8D2C-DBE40C74C506}" srcOrd="9" destOrd="0" presId="urn:microsoft.com/office/officeart/2005/8/layout/gear1"/>
    <dgm:cxn modelId="{7C43A60F-29AC-4B22-B464-391D7D0D646D}" type="presParOf" srcId="{2B176C68-4FD8-45B7-8224-97B1BBB0528D}" destId="{07AD0960-33C6-4742-BF83-C40517461455}" srcOrd="10" destOrd="0" presId="urn:microsoft.com/office/officeart/2005/8/layout/gear1"/>
    <dgm:cxn modelId="{1676FDC3-3E49-401F-99D8-D71CDB4CB950}" type="presParOf" srcId="{2B176C68-4FD8-45B7-8224-97B1BBB0528D}" destId="{94E9F9BD-CF8D-4EB9-AF82-0E4E23D1AF1A}" srcOrd="11" destOrd="0" presId="urn:microsoft.com/office/officeart/2005/8/layout/gear1"/>
    <dgm:cxn modelId="{EF2FF93E-5E30-4DF2-8A50-1CC1BFDCE53D}" type="presParOf" srcId="{2B176C68-4FD8-45B7-8224-97B1BBB0528D}" destId="{38F13E0A-6D53-42F6-A1C2-B7D6254FA762}"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5D61D-1E09-401E-9F64-4E0E02A7416D}">
      <dsp:nvSpPr>
        <dsp:cNvPr id="0" name=""/>
        <dsp:cNvSpPr/>
      </dsp:nvSpPr>
      <dsp:spPr>
        <a:xfrm>
          <a:off x="3879344" y="2119104"/>
          <a:ext cx="2590016" cy="2590016"/>
        </a:xfrm>
        <a:prstGeom prst="gear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1: Français</a:t>
          </a:r>
          <a:endParaRPr lang="fr-FR" sz="1800" kern="1200" dirty="0"/>
        </a:p>
      </dsp:txBody>
      <dsp:txXfrm>
        <a:off x="3879344" y="2119104"/>
        <a:ext cx="2590016" cy="2590016"/>
      </dsp:txXfrm>
    </dsp:sp>
    <dsp:sp modelId="{3F1100D6-FE9F-4237-9C98-39A887C84732}">
      <dsp:nvSpPr>
        <dsp:cNvPr id="0" name=""/>
        <dsp:cNvSpPr/>
      </dsp:nvSpPr>
      <dsp:spPr>
        <a:xfrm>
          <a:off x="2372425" y="1506918"/>
          <a:ext cx="1883648" cy="1883648"/>
        </a:xfrm>
        <a:prstGeom prst="gear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2: Allemand</a:t>
          </a:r>
          <a:endParaRPr lang="fr-FR" sz="1800" kern="1200" dirty="0"/>
        </a:p>
      </dsp:txBody>
      <dsp:txXfrm>
        <a:off x="2372425" y="1506918"/>
        <a:ext cx="1883648" cy="1883648"/>
      </dsp:txXfrm>
    </dsp:sp>
    <dsp:sp modelId="{539956DD-6D99-4696-94BB-DC97991EF824}">
      <dsp:nvSpPr>
        <dsp:cNvPr id="0" name=""/>
        <dsp:cNvSpPr/>
      </dsp:nvSpPr>
      <dsp:spPr>
        <a:xfrm rot="20700000">
          <a:off x="3682086" y="484907"/>
          <a:ext cx="1336339" cy="1290563"/>
        </a:xfrm>
        <a:prstGeom prst="gear6">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3: </a:t>
          </a:r>
          <a:r>
            <a:rPr lang="fr-FR" sz="1800" kern="1200" dirty="0" err="1" smtClean="0"/>
            <a:t>etc</a:t>
          </a:r>
          <a:r>
            <a:rPr lang="fr-FR" sz="1800" kern="1200" dirty="0" smtClean="0"/>
            <a:t> </a:t>
          </a:r>
          <a:endParaRPr lang="fr-FR" sz="1800" kern="1200" dirty="0"/>
        </a:p>
      </dsp:txBody>
      <dsp:txXfrm>
        <a:off x="3977899" y="765250"/>
        <a:ext cx="744712" cy="729876"/>
      </dsp:txXfrm>
    </dsp:sp>
    <dsp:sp modelId="{07AD0960-33C6-4742-BF83-C40517461455}">
      <dsp:nvSpPr>
        <dsp:cNvPr id="0" name=""/>
        <dsp:cNvSpPr/>
      </dsp:nvSpPr>
      <dsp:spPr>
        <a:xfrm>
          <a:off x="3685878" y="1725031"/>
          <a:ext cx="3315220" cy="3315220"/>
        </a:xfrm>
        <a:prstGeom prst="circularArrow">
          <a:avLst>
            <a:gd name="adj1" fmla="val 4688"/>
            <a:gd name="adj2" fmla="val 299029"/>
            <a:gd name="adj3" fmla="val 2527228"/>
            <a:gd name="adj4" fmla="val 15837649"/>
            <a:gd name="adj5" fmla="val 546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4E9F9BD-CF8D-4EB9-AF82-0E4E23D1AF1A}">
      <dsp:nvSpPr>
        <dsp:cNvPr id="0" name=""/>
        <dsp:cNvSpPr/>
      </dsp:nvSpPr>
      <dsp:spPr>
        <a:xfrm>
          <a:off x="2038835" y="1087929"/>
          <a:ext cx="2408714" cy="2408714"/>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8F13E0A-6D53-42F6-A1C2-B7D6254FA762}">
      <dsp:nvSpPr>
        <dsp:cNvPr id="0" name=""/>
        <dsp:cNvSpPr/>
      </dsp:nvSpPr>
      <dsp:spPr>
        <a:xfrm>
          <a:off x="3000556" y="-199069"/>
          <a:ext cx="2597079" cy="2597079"/>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6F1BBC1-8BCC-4D6C-A947-C3FBB91C9491}" type="datetimeFigureOut">
              <a:rPr lang="fr-FR" smtClean="0"/>
              <a:pPr/>
              <a:t>26/03/2012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3D3E29E-8E2D-4A61-A2D0-1E92A7F6C42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a:t>
            </a:r>
            <a:r>
              <a:rPr lang="fr-FR" sz="1300" dirty="0" smtClean="0"/>
              <a:t>CRANACH L’ANCIEN Adam et Eve </a:t>
            </a:r>
          </a:p>
          <a:p>
            <a:r>
              <a:rPr lang="fr-FR" sz="1300" dirty="0" smtClean="0"/>
              <a:t>2: PETER PAUL RUBENS Adam et Eve </a:t>
            </a:r>
          </a:p>
          <a:p>
            <a:r>
              <a:rPr lang="fr-FR" sz="1300" dirty="0" smtClean="0"/>
              <a:t>3: Waterhouse, </a:t>
            </a:r>
            <a:r>
              <a:rPr lang="fr-FR" sz="1300" dirty="0" err="1" smtClean="0"/>
              <a:t>Pandora</a:t>
            </a:r>
            <a:r>
              <a:rPr lang="fr-FR" sz="1300" dirty="0" smtClean="0"/>
              <a:t>, 1896 </a:t>
            </a:r>
          </a:p>
          <a:p>
            <a:r>
              <a:rPr lang="fr-FR" sz="1300" dirty="0" smtClean="0"/>
              <a:t>4: Waterhouse, </a:t>
            </a:r>
            <a:r>
              <a:rPr lang="fr-FR" sz="1300" dirty="0" err="1" smtClean="0"/>
              <a:t>Pandora</a:t>
            </a:r>
            <a:r>
              <a:rPr lang="fr-FR" sz="1300" dirty="0" smtClean="0"/>
              <a:t>, 1896 </a:t>
            </a:r>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Johan Gustav Sandberg, 1818 : </a:t>
            </a:r>
            <a:r>
              <a:rPr lang="fr-FR" sz="1300" i="1" dirty="0" smtClean="0"/>
              <a:t>La chevauchée des Valkyries </a:t>
            </a:r>
            <a:r>
              <a:rPr lang="fr-FR" sz="1300" dirty="0" smtClean="0"/>
              <a:t>et l’origine de la marque vache qui rit</a:t>
            </a:r>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Extrait de L’enchanteur de René Barjavel</a:t>
            </a:r>
          </a:p>
          <a:p>
            <a:r>
              <a:rPr lang="fr-FR" sz="1300" dirty="0" smtClean="0"/>
              <a:t>Enluminures de la BNF, n° 112/114/118 </a:t>
            </a:r>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Minnesänger : 1305–1340. Enluminure. Manuscrit de Heidelberger (Codex </a:t>
            </a:r>
            <a:r>
              <a:rPr lang="fr-FR" sz="1300" dirty="0" err="1" smtClean="0"/>
              <a:t>Manesse</a:t>
            </a:r>
            <a:r>
              <a:rPr lang="fr-FR" sz="1300" dirty="0" smtClean="0"/>
              <a:t>). </a:t>
            </a:r>
          </a:p>
          <a:p>
            <a:r>
              <a:rPr lang="de-DE" sz="1300" dirty="0" smtClean="0"/>
              <a:t>Heinrich von </a:t>
            </a:r>
            <a:r>
              <a:rPr lang="de-DE" sz="1300" dirty="0" err="1" smtClean="0"/>
              <a:t>Morungen</a:t>
            </a:r>
            <a:r>
              <a:rPr lang="de-DE" sz="1300" dirty="0" smtClean="0"/>
              <a:t>, </a:t>
            </a:r>
            <a:r>
              <a:rPr lang="de-DE" sz="1300" dirty="0" err="1" smtClean="0"/>
              <a:t>extrait</a:t>
            </a:r>
            <a:r>
              <a:rPr lang="de-DE" sz="1300" dirty="0" smtClean="0"/>
              <a:t> de </a:t>
            </a:r>
            <a:r>
              <a:rPr lang="de-DE" sz="1300" i="1" dirty="0" smtClean="0"/>
              <a:t>Lieder : Süße sanfte Mörderin 	</a:t>
            </a:r>
          </a:p>
          <a:p>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478">
              <a:defRPr/>
            </a:pPr>
            <a:r>
              <a:rPr lang="fr-FR" sz="1300" dirty="0" smtClean="0"/>
              <a:t>-</a:t>
            </a:r>
            <a:r>
              <a:rPr lang="fr-FR" sz="1300" i="1" dirty="0" smtClean="0"/>
              <a:t>La marquise de Sévigné, Claude </a:t>
            </a:r>
            <a:r>
              <a:rPr lang="fr-FR" sz="1300" i="1" dirty="0" err="1" smtClean="0"/>
              <a:t>Lefèbvre</a:t>
            </a:r>
            <a:r>
              <a:rPr lang="fr-FR" sz="1300" i="1" dirty="0" smtClean="0"/>
              <a:t>, 1665 	</a:t>
            </a:r>
          </a:p>
          <a:p>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13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r>
              <a:rPr lang="de-DE" dirty="0" smtClean="0"/>
              <a:t>- Franz Xaver Winterhalter, Kaiserin Elisabeth von Österreich, 1865. </a:t>
            </a:r>
          </a:p>
          <a:p>
            <a:pPr>
              <a:buNone/>
            </a:pPr>
            <a:r>
              <a:rPr lang="fr-FR" dirty="0" smtClean="0"/>
              <a:t>- Elisabeth </a:t>
            </a:r>
            <a:r>
              <a:rPr lang="fr-FR" dirty="0" err="1" smtClean="0"/>
              <a:t>von</a:t>
            </a:r>
            <a:r>
              <a:rPr lang="fr-FR" dirty="0" smtClean="0"/>
              <a:t> </a:t>
            </a:r>
            <a:r>
              <a:rPr lang="fr-FR" dirty="0" err="1" smtClean="0"/>
              <a:t>Österreich</a:t>
            </a:r>
            <a:r>
              <a:rPr lang="fr-FR" dirty="0" smtClean="0"/>
              <a:t>, 1898 </a:t>
            </a:r>
          </a:p>
          <a:p>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15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Photo de Coco Chanel en pantalon, 1930</a:t>
            </a:r>
          </a:p>
          <a:p>
            <a:r>
              <a:rPr lang="fr-FR" dirty="0" smtClean="0"/>
              <a:t>Photo</a:t>
            </a:r>
            <a:r>
              <a:rPr lang="fr-FR" baseline="0" dirty="0" smtClean="0"/>
              <a:t> de Douglas </a:t>
            </a:r>
            <a:r>
              <a:rPr lang="fr-FR" baseline="0" dirty="0" err="1" smtClean="0"/>
              <a:t>Kirland</a:t>
            </a:r>
            <a:r>
              <a:rPr lang="fr-FR" baseline="0" dirty="0" smtClean="0"/>
              <a:t>, été 1962</a:t>
            </a:r>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17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r>
              <a:rPr lang="fr-FR" dirty="0" smtClean="0"/>
              <a:t>Der </a:t>
            </a:r>
            <a:r>
              <a:rPr lang="fr-FR" dirty="0" err="1" smtClean="0"/>
              <a:t>blaue</a:t>
            </a:r>
            <a:r>
              <a:rPr lang="fr-FR" dirty="0" smtClean="0"/>
              <a:t> Engel : photo extraite du film l’Ange Bleu de Josef </a:t>
            </a:r>
            <a:r>
              <a:rPr lang="fr-FR" dirty="0" err="1" smtClean="0"/>
              <a:t>von</a:t>
            </a:r>
            <a:r>
              <a:rPr lang="fr-FR" dirty="0" smtClean="0"/>
              <a:t> Sternberg. </a:t>
            </a:r>
          </a:p>
          <a:p>
            <a:pPr>
              <a:buNone/>
            </a:pPr>
            <a:r>
              <a:rPr lang="fr-FR" dirty="0" smtClean="0"/>
              <a:t>- Photo de Liza </a:t>
            </a:r>
            <a:r>
              <a:rPr lang="fr-FR" dirty="0" err="1" smtClean="0"/>
              <a:t>Minelli</a:t>
            </a:r>
            <a:r>
              <a:rPr lang="fr-FR" dirty="0" smtClean="0"/>
              <a:t> dans le film </a:t>
            </a:r>
            <a:r>
              <a:rPr lang="fr-FR" i="1" dirty="0" smtClean="0"/>
              <a:t>Cabaret de Bob Fosse. </a:t>
            </a:r>
          </a:p>
          <a:p>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19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Mme Du Châtelet à sa table de travail, </a:t>
            </a:r>
            <a:r>
              <a:rPr lang="fr-FR" sz="1200" b="1" kern="1200" dirty="0" err="1" smtClean="0">
                <a:solidFill>
                  <a:schemeClr val="tx1"/>
                </a:solidFill>
                <a:latin typeface="+mn-lt"/>
                <a:ea typeface="+mn-ea"/>
                <a:cs typeface="+mn-cs"/>
              </a:rPr>
              <a:t>Choisel</a:t>
            </a:r>
            <a:r>
              <a:rPr lang="fr-FR" sz="1200" b="1" kern="1200" dirty="0" smtClean="0">
                <a:solidFill>
                  <a:schemeClr val="tx1"/>
                </a:solidFill>
                <a:latin typeface="+mn-lt"/>
                <a:ea typeface="+mn-ea"/>
                <a:cs typeface="+mn-cs"/>
              </a:rPr>
              <a:t>       </a:t>
            </a:r>
          </a:p>
          <a:p>
            <a:r>
              <a:rPr lang="fr-FR" sz="1200" b="1" kern="1200" dirty="0" smtClean="0">
                <a:solidFill>
                  <a:schemeClr val="tx1"/>
                </a:solidFill>
                <a:latin typeface="+mn-lt"/>
                <a:ea typeface="+mn-ea"/>
                <a:cs typeface="+mn-cs"/>
              </a:rPr>
              <a:t>La marquise Du Châtelet, </a:t>
            </a:r>
            <a:r>
              <a:rPr lang="fr-FR" sz="1200" kern="1200" dirty="0" smtClean="0">
                <a:solidFill>
                  <a:schemeClr val="tx1"/>
                </a:solidFill>
                <a:latin typeface="+mn-lt"/>
                <a:ea typeface="+mn-ea"/>
                <a:cs typeface="+mn-cs"/>
              </a:rPr>
              <a:t>de Marianne Loir.</a:t>
            </a:r>
          </a:p>
          <a:p>
            <a:r>
              <a:rPr lang="fr-FR" sz="1200" b="1" kern="1200" dirty="0" smtClean="0">
                <a:solidFill>
                  <a:schemeClr val="tx1"/>
                </a:solidFill>
                <a:latin typeface="+mn-lt"/>
                <a:ea typeface="+mn-ea"/>
                <a:cs typeface="+mn-cs"/>
              </a:rPr>
              <a:t>Illustration du livre de Voltaire</a:t>
            </a:r>
            <a:r>
              <a:rPr lang="fr-FR" sz="1200" kern="1200" dirty="0" smtClean="0">
                <a:solidFill>
                  <a:schemeClr val="tx1"/>
                </a:solidFill>
                <a:latin typeface="+mn-lt"/>
                <a:ea typeface="+mn-ea"/>
                <a:cs typeface="+mn-cs"/>
              </a:rPr>
              <a:t> : </a:t>
            </a:r>
            <a:r>
              <a:rPr lang="fr-FR" sz="1200" u="sng" kern="1200" dirty="0" smtClean="0">
                <a:solidFill>
                  <a:schemeClr val="tx1"/>
                </a:solidFill>
                <a:latin typeface="+mn-lt"/>
                <a:ea typeface="+mn-ea"/>
                <a:cs typeface="+mn-cs"/>
              </a:rPr>
              <a:t>Eléments de la philosophie de Newton…</a:t>
            </a:r>
            <a:endParaRPr lang="fr-FR" sz="1200" kern="1200" dirty="0" smtClean="0">
              <a:solidFill>
                <a:schemeClr val="tx1"/>
              </a:solidFill>
              <a:latin typeface="+mn-lt"/>
              <a:ea typeface="+mn-ea"/>
              <a:cs typeface="+mn-cs"/>
            </a:endParaRPr>
          </a:p>
          <a:p>
            <a:r>
              <a:rPr lang="fr-FR" sz="1200" u="none" strike="noStrike"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63D3E29E-8E2D-4A61-A2D0-1E92A7F6C427}"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2DF76F-AAF5-4789-8E9D-BC884DFE4C58}" type="datetimeFigureOut">
              <a:rPr lang="fr-FR" smtClean="0"/>
              <a:pPr/>
              <a:t>26/03/2012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AF5611-BEA9-4447-AFCE-8BE3A4085FE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alpha val="82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DF76F-AAF5-4789-8E9D-BC884DFE4C58}" type="datetimeFigureOut">
              <a:rPr lang="fr-FR" smtClean="0"/>
              <a:pPr/>
              <a:t>26/03/2012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5611-BEA9-4447-AFCE-8BE3A4085FE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0926479">
            <a:off x="60428" y="1519695"/>
            <a:ext cx="8640960" cy="1470025"/>
          </a:xfrm>
          <a:solidFill>
            <a:schemeClr val="accent6">
              <a:lumMod val="60000"/>
              <a:lumOff val="40000"/>
            </a:schemeClr>
          </a:solidFill>
        </p:spPr>
        <p:style>
          <a:lnRef idx="1">
            <a:schemeClr val="accent2"/>
          </a:lnRef>
          <a:fillRef idx="3">
            <a:schemeClr val="accent2"/>
          </a:fillRef>
          <a:effectRef idx="2">
            <a:schemeClr val="accent2"/>
          </a:effectRef>
          <a:fontRef idx="minor">
            <a:schemeClr val="lt1"/>
          </a:fontRef>
        </p:style>
        <p:txBody>
          <a:bodyPr/>
          <a:lstStyle/>
          <a:p>
            <a:r>
              <a:rPr lang="fr-FR" dirty="0" smtClean="0">
                <a:solidFill>
                  <a:schemeClr val="tx1"/>
                </a:solidFill>
                <a:latin typeface="Arial" pitchFamily="34" charset="0"/>
                <a:cs typeface="Arial" pitchFamily="34" charset="0"/>
              </a:rPr>
              <a:t>Une histoire des arts transversale</a:t>
            </a:r>
            <a:endParaRPr lang="fr-FR" dirty="0">
              <a:solidFill>
                <a:schemeClr val="tx1"/>
              </a:solidFill>
              <a:latin typeface="Arial" pitchFamily="34" charset="0"/>
              <a:cs typeface="Arial" pitchFamily="34" charset="0"/>
            </a:endParaRPr>
          </a:p>
        </p:txBody>
      </p:sp>
      <p:sp>
        <p:nvSpPr>
          <p:cNvPr id="3" name="Sous-titre 2"/>
          <p:cNvSpPr>
            <a:spLocks noGrp="1"/>
          </p:cNvSpPr>
          <p:nvPr>
            <p:ph type="subTitle" idx="1"/>
          </p:nvPr>
        </p:nvSpPr>
        <p:spPr>
          <a:xfrm>
            <a:off x="251520" y="3886200"/>
            <a:ext cx="8640960" cy="235111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fr-FR" sz="8000" dirty="0" smtClean="0">
                <a:solidFill>
                  <a:schemeClr val="bg1"/>
                </a:solidFill>
                <a:latin typeface="Onyx" pitchFamily="82" charset="0"/>
                <a:ea typeface="MingLiU_HKSCS-ExtB" pitchFamily="18" charset="-120"/>
              </a:rPr>
              <a:t>Femmes, je vous aime ?</a:t>
            </a:r>
          </a:p>
          <a:p>
            <a:r>
              <a:rPr lang="fr-FR" sz="6600" dirty="0" smtClean="0">
                <a:solidFill>
                  <a:schemeClr val="bg1"/>
                </a:solidFill>
                <a:latin typeface="Onyx" pitchFamily="82" charset="0"/>
                <a:ea typeface="MingLiU_HKSCS-ExtB" pitchFamily="18" charset="-120"/>
              </a:rPr>
              <a:t>De la 6</a:t>
            </a:r>
            <a:r>
              <a:rPr lang="fr-FR" sz="6600" baseline="30000" dirty="0" smtClean="0">
                <a:solidFill>
                  <a:schemeClr val="bg1"/>
                </a:solidFill>
                <a:latin typeface="Onyx" pitchFamily="82" charset="0"/>
                <a:ea typeface="MingLiU_HKSCS-ExtB" pitchFamily="18" charset="-120"/>
              </a:rPr>
              <a:t>ème</a:t>
            </a:r>
            <a:r>
              <a:rPr lang="fr-FR" sz="6600" dirty="0" smtClean="0">
                <a:solidFill>
                  <a:schemeClr val="bg1"/>
                </a:solidFill>
                <a:latin typeface="Onyx" pitchFamily="82" charset="0"/>
                <a:ea typeface="MingLiU_HKSCS-ExtB" pitchFamily="18" charset="-120"/>
              </a:rPr>
              <a:t> à la 3</a:t>
            </a:r>
            <a:r>
              <a:rPr lang="fr-FR" sz="6600" baseline="30000" dirty="0" smtClean="0">
                <a:solidFill>
                  <a:schemeClr val="bg1"/>
                </a:solidFill>
                <a:latin typeface="Onyx" pitchFamily="82" charset="0"/>
                <a:ea typeface="MingLiU_HKSCS-ExtB" pitchFamily="18" charset="-120"/>
              </a:rPr>
              <a:t>ème</a:t>
            </a:r>
            <a:r>
              <a:rPr lang="fr-FR" sz="6600" dirty="0" smtClean="0">
                <a:solidFill>
                  <a:schemeClr val="bg1"/>
                </a:solidFill>
                <a:latin typeface="Onyx" pitchFamily="82" charset="0"/>
                <a:ea typeface="MingLiU_HKSCS-ExtB" pitchFamily="18" charset="-120"/>
              </a:rPr>
              <a:t> </a:t>
            </a:r>
            <a:endParaRPr lang="fr-FR" sz="6600" dirty="0">
              <a:solidFill>
                <a:schemeClr val="bg1"/>
              </a:solidFill>
              <a:latin typeface="Onyx" pitchFamily="82" charset="0"/>
              <a:ea typeface="MingLiU_HKSCS-ExtB"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70000" lnSpcReduction="20000"/>
          </a:bodyPr>
          <a:lstStyle/>
          <a:p>
            <a:r>
              <a:rPr lang="fr-FR" b="1" dirty="0">
                <a:solidFill>
                  <a:schemeClr val="bg1"/>
                </a:solidFill>
              </a:rPr>
              <a:t>Supports littéraires : </a:t>
            </a:r>
          </a:p>
          <a:p>
            <a:pPr>
              <a:buNone/>
            </a:pPr>
            <a:r>
              <a:rPr lang="fr-FR" dirty="0"/>
              <a:t>-extrait du </a:t>
            </a:r>
            <a:r>
              <a:rPr lang="fr-FR" i="1" dirty="0"/>
              <a:t>Lancelot ou le chevalier de la charrette de Chrétien de Troyes (XIe siècle) : l’épisode où Lancelot et Guenièvre consomment leur amour </a:t>
            </a:r>
          </a:p>
          <a:p>
            <a:pPr>
              <a:buNone/>
            </a:pPr>
            <a:r>
              <a:rPr lang="fr-FR" dirty="0"/>
              <a:t>-extrait de </a:t>
            </a:r>
            <a:r>
              <a:rPr lang="fr-FR" i="1" dirty="0"/>
              <a:t>L’Enchanteur de Barjavel, 1987 : Lancelot échoue dans la quête du Graal parce qu’il n’est plus chaste </a:t>
            </a:r>
          </a:p>
          <a:p>
            <a:r>
              <a:rPr lang="fr-FR" b="1" dirty="0">
                <a:solidFill>
                  <a:schemeClr val="bg1"/>
                </a:solidFill>
              </a:rPr>
              <a:t>Supports iconographiques : </a:t>
            </a:r>
          </a:p>
          <a:p>
            <a:pPr>
              <a:buNone/>
            </a:pPr>
            <a:r>
              <a:rPr lang="fr-FR" dirty="0"/>
              <a:t>-enluminures de la </a:t>
            </a:r>
            <a:r>
              <a:rPr lang="fr-FR" dirty="0" err="1"/>
              <a:t>BnF</a:t>
            </a:r>
            <a:r>
              <a:rPr lang="fr-FR" dirty="0"/>
              <a:t> : </a:t>
            </a:r>
            <a:r>
              <a:rPr lang="fr-FR" i="1" dirty="0"/>
              <a:t>Guenièvre embrasse Lancelot n°112-114-118 (XVe siècle) : Guenièvre embrasse Lancelot à l’écart de la cour mais devant ses suivantes et </a:t>
            </a:r>
            <a:r>
              <a:rPr lang="fr-FR" i="1" dirty="0" err="1"/>
              <a:t>Galehaut</a:t>
            </a:r>
            <a:r>
              <a:rPr lang="fr-FR" i="1" dirty="0"/>
              <a:t> le sénéchal </a:t>
            </a:r>
          </a:p>
          <a:p>
            <a:r>
              <a:rPr lang="fr-FR" b="1" dirty="0">
                <a:solidFill>
                  <a:schemeClr val="bg1"/>
                </a:solidFill>
              </a:rPr>
              <a:t>Objectif : </a:t>
            </a:r>
          </a:p>
          <a:p>
            <a:r>
              <a:rPr lang="fr-FR" b="1" dirty="0"/>
              <a:t>Montrer que si habituellement la femme est une motivation pour le chevalier, elle est ici une force contraire 	</a:t>
            </a:r>
          </a:p>
          <a:p>
            <a:endParaRPr lang="fr-FR" dirty="0"/>
          </a:p>
        </p:txBody>
      </p:sp>
      <p:sp>
        <p:nvSpPr>
          <p:cNvPr id="5" name="Titre 4"/>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complice du pêché d’amour</a:t>
            </a:r>
            <a:endParaRPr lang="fr-FR" sz="6000" dirty="0">
              <a:solidFill>
                <a:schemeClr val="tx1">
                  <a:lumMod val="95000"/>
                  <a:lumOff val="5000"/>
                </a:schemeClr>
              </a:solidFill>
              <a:latin typeface="Onyx"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330824" cy="4525963"/>
          </a:xfrm>
          <a:solidFill>
            <a:schemeClr val="accent6">
              <a:lumMod val="60000"/>
              <a:lumOff val="40000"/>
            </a:schemeClr>
          </a:solidFill>
        </p:spPr>
        <p:txBody>
          <a:bodyPr>
            <a:normAutofit lnSpcReduction="10000"/>
          </a:bodyPr>
          <a:lstStyle/>
          <a:p>
            <a:pPr>
              <a:buNone/>
            </a:pPr>
            <a:r>
              <a:rPr lang="de-DE" sz="1600" b="1" dirty="0">
                <a:latin typeface="Arial" pitchFamily="34" charset="0"/>
                <a:cs typeface="Arial" pitchFamily="34" charset="0"/>
              </a:rPr>
              <a:t>Ihr so süße und sanfte Mörderin... </a:t>
            </a:r>
          </a:p>
          <a:p>
            <a:pPr>
              <a:buNone/>
            </a:pPr>
            <a:r>
              <a:rPr lang="de-DE" sz="1600" dirty="0">
                <a:latin typeface="Arial" pitchFamily="34" charset="0"/>
                <a:cs typeface="Arial" pitchFamily="34" charset="0"/>
              </a:rPr>
              <a:t>Ihr so süße und sanfte Mörderin</a:t>
            </a:r>
            <a:r>
              <a:rPr lang="de-DE" sz="1600" dirty="0" smtClean="0">
                <a:latin typeface="Arial" pitchFamily="34" charset="0"/>
                <a:cs typeface="Arial" pitchFamily="34" charset="0"/>
              </a:rPr>
              <a:t>,</a:t>
            </a:r>
          </a:p>
          <a:p>
            <a:pPr>
              <a:buNone/>
            </a:pPr>
            <a:r>
              <a:rPr lang="de-DE" sz="1600" dirty="0" smtClean="0">
                <a:latin typeface="Arial" pitchFamily="34" charset="0"/>
                <a:cs typeface="Arial" pitchFamily="34" charset="0"/>
              </a:rPr>
              <a:t> </a:t>
            </a:r>
            <a:r>
              <a:rPr lang="de-DE" sz="1600" dirty="0">
                <a:latin typeface="Arial" pitchFamily="34" charset="0"/>
                <a:cs typeface="Arial" pitchFamily="34" charset="0"/>
              </a:rPr>
              <a:t>warum wollt ihr mir das Leben nehmen</a:t>
            </a:r>
            <a:r>
              <a:rPr lang="de-DE" sz="1600" dirty="0" smtClean="0">
                <a:latin typeface="Arial" pitchFamily="34" charset="0"/>
                <a:cs typeface="Arial" pitchFamily="34" charset="0"/>
              </a:rPr>
              <a:t>,</a:t>
            </a:r>
          </a:p>
          <a:p>
            <a:pPr>
              <a:buNone/>
            </a:pPr>
            <a:r>
              <a:rPr lang="de-DE" sz="1600" dirty="0" smtClean="0">
                <a:latin typeface="Arial" pitchFamily="34" charset="0"/>
                <a:cs typeface="Arial" pitchFamily="34" charset="0"/>
              </a:rPr>
              <a:t> </a:t>
            </a:r>
            <a:r>
              <a:rPr lang="de-DE" sz="1600" dirty="0">
                <a:latin typeface="Arial" pitchFamily="34" charset="0"/>
                <a:cs typeface="Arial" pitchFamily="34" charset="0"/>
              </a:rPr>
              <a:t>obwohl </a:t>
            </a:r>
            <a:r>
              <a:rPr lang="de-DE" sz="1600" dirty="0" err="1">
                <a:latin typeface="Arial" pitchFamily="34" charset="0"/>
                <a:cs typeface="Arial" pitchFamily="34" charset="0"/>
              </a:rPr>
              <a:t>ih</a:t>
            </a:r>
            <a:r>
              <a:rPr lang="de-DE" sz="1600" dirty="0">
                <a:latin typeface="Arial" pitchFamily="34" charset="0"/>
                <a:cs typeface="Arial" pitchFamily="34" charset="0"/>
              </a:rPr>
              <a:t> Euch so von Herzen liebe,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fürwahr</a:t>
            </a:r>
            <a:r>
              <a:rPr lang="de-DE" sz="1600" dirty="0">
                <a:latin typeface="Arial" pitchFamily="34" charset="0"/>
                <a:cs typeface="Arial" pitchFamily="34" charset="0"/>
              </a:rPr>
              <a:t>, Herrin, mehr als alle Frauen?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Meint </a:t>
            </a:r>
            <a:r>
              <a:rPr lang="de-DE" sz="1600" dirty="0">
                <a:latin typeface="Arial" pitchFamily="34" charset="0"/>
                <a:cs typeface="Arial" pitchFamily="34" charset="0"/>
              </a:rPr>
              <a:t>Ihr, wenn Ihr mich tötet</a:t>
            </a:r>
            <a:r>
              <a:rPr lang="de-DE" sz="1600" dirty="0" smtClean="0">
                <a:latin typeface="Arial" pitchFamily="34" charset="0"/>
                <a:cs typeface="Arial" pitchFamily="34" charset="0"/>
              </a:rPr>
              <a:t>,</a:t>
            </a:r>
          </a:p>
          <a:p>
            <a:pPr>
              <a:buNone/>
            </a:pPr>
            <a:r>
              <a:rPr lang="de-DE" sz="1600" dirty="0" smtClean="0">
                <a:latin typeface="Arial" pitchFamily="34" charset="0"/>
                <a:cs typeface="Arial" pitchFamily="34" charset="0"/>
              </a:rPr>
              <a:t> </a:t>
            </a:r>
            <a:r>
              <a:rPr lang="de-DE" sz="1600" dirty="0">
                <a:latin typeface="Arial" pitchFamily="34" charset="0"/>
                <a:cs typeface="Arial" pitchFamily="34" charset="0"/>
              </a:rPr>
              <a:t>würde ich Euch nie mehr anschauen?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Nein</a:t>
            </a:r>
            <a:r>
              <a:rPr lang="de-DE" sz="1600" dirty="0">
                <a:latin typeface="Arial" pitchFamily="34" charset="0"/>
                <a:cs typeface="Arial" pitchFamily="34" charset="0"/>
              </a:rPr>
              <a:t>, die Liebe zu Euch hat mich genötigt</a:t>
            </a:r>
            <a:r>
              <a:rPr lang="de-DE" sz="1600" dirty="0" smtClean="0">
                <a:latin typeface="Arial" pitchFamily="34" charset="0"/>
                <a:cs typeface="Arial" pitchFamily="34" charset="0"/>
              </a:rPr>
              <a:t>,</a:t>
            </a:r>
          </a:p>
          <a:p>
            <a:pPr>
              <a:buNone/>
            </a:pPr>
            <a:r>
              <a:rPr lang="de-DE" sz="1600" dirty="0" smtClean="0">
                <a:latin typeface="Arial" pitchFamily="34" charset="0"/>
                <a:cs typeface="Arial" pitchFamily="34" charset="0"/>
              </a:rPr>
              <a:t> </a:t>
            </a:r>
            <a:r>
              <a:rPr lang="de-DE" sz="1600" dirty="0">
                <a:latin typeface="Arial" pitchFamily="34" charset="0"/>
                <a:cs typeface="Arial" pitchFamily="34" charset="0"/>
              </a:rPr>
              <a:t>dass eure Seele die Herrin meiner Seele ist.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Soll </a:t>
            </a:r>
            <a:r>
              <a:rPr lang="de-DE" sz="1600" dirty="0">
                <a:latin typeface="Arial" pitchFamily="34" charset="0"/>
                <a:cs typeface="Arial" pitchFamily="34" charset="0"/>
              </a:rPr>
              <a:t>mir auf Erden nichts Gutes geschehen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von </a:t>
            </a:r>
            <a:r>
              <a:rPr lang="de-DE" sz="1600" dirty="0">
                <a:latin typeface="Arial" pitchFamily="34" charset="0"/>
                <a:cs typeface="Arial" pitchFamily="34" charset="0"/>
              </a:rPr>
              <a:t>eurem gepriesenen Leib,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so </a:t>
            </a:r>
            <a:r>
              <a:rPr lang="de-DE" sz="1600" dirty="0">
                <a:latin typeface="Arial" pitchFamily="34" charset="0"/>
                <a:cs typeface="Arial" pitchFamily="34" charset="0"/>
              </a:rPr>
              <a:t>muss Euch meine Seele versprechen, </a:t>
            </a:r>
            <a:endParaRPr lang="de-DE" sz="1600" dirty="0" smtClean="0">
              <a:latin typeface="Arial" pitchFamily="34" charset="0"/>
              <a:cs typeface="Arial" pitchFamily="34" charset="0"/>
            </a:endParaRPr>
          </a:p>
          <a:p>
            <a:pPr>
              <a:buNone/>
            </a:pPr>
            <a:r>
              <a:rPr lang="de-DE" sz="1600" dirty="0" smtClean="0">
                <a:latin typeface="Arial" pitchFamily="34" charset="0"/>
                <a:cs typeface="Arial" pitchFamily="34" charset="0"/>
              </a:rPr>
              <a:t>dass </a:t>
            </a:r>
            <a:r>
              <a:rPr lang="de-DE" sz="1600" dirty="0">
                <a:latin typeface="Arial" pitchFamily="34" charset="0"/>
                <a:cs typeface="Arial" pitchFamily="34" charset="0"/>
              </a:rPr>
              <a:t>sie Eurer Seele im Himmel </a:t>
            </a:r>
          </a:p>
          <a:p>
            <a:pPr>
              <a:buNone/>
            </a:pPr>
            <a:r>
              <a:rPr lang="de-DE" sz="1600" dirty="0">
                <a:latin typeface="Arial" pitchFamily="34" charset="0"/>
                <a:cs typeface="Arial" pitchFamily="34" charset="0"/>
              </a:rPr>
              <a:t>als einer reinen Frau dienen wird. </a:t>
            </a:r>
          </a:p>
          <a:p>
            <a:pPr>
              <a:buNone/>
            </a:pPr>
            <a:endParaRPr lang="fr-FR" sz="1600" dirty="0">
              <a:latin typeface="Arial" pitchFamily="34" charset="0"/>
              <a:cs typeface="Arial" pitchFamily="34" charset="0"/>
            </a:endParaRPr>
          </a:p>
          <a:p>
            <a:pPr>
              <a:buNone/>
            </a:pPr>
            <a:r>
              <a:rPr lang="fr-FR" sz="1600" dirty="0" smtClean="0">
                <a:latin typeface="Arial" pitchFamily="34" charset="0"/>
                <a:cs typeface="Arial" pitchFamily="34" charset="0"/>
              </a:rPr>
              <a:t>Heinrich </a:t>
            </a:r>
            <a:r>
              <a:rPr lang="fr-FR" sz="1600" dirty="0" err="1">
                <a:latin typeface="Arial" pitchFamily="34" charset="0"/>
                <a:cs typeface="Arial" pitchFamily="34" charset="0"/>
              </a:rPr>
              <a:t>von</a:t>
            </a:r>
            <a:r>
              <a:rPr lang="fr-FR" sz="1600" dirty="0">
                <a:latin typeface="Arial" pitchFamily="34" charset="0"/>
                <a:cs typeface="Arial" pitchFamily="34" charset="0"/>
              </a:rPr>
              <a:t> </a:t>
            </a:r>
            <a:r>
              <a:rPr lang="fr-FR" sz="1600" dirty="0" err="1">
                <a:latin typeface="Arial" pitchFamily="34" charset="0"/>
                <a:cs typeface="Arial" pitchFamily="34" charset="0"/>
              </a:rPr>
              <a:t>Morungen</a:t>
            </a:r>
            <a:endParaRPr lang="fr-FR" sz="1600" dirty="0">
              <a:latin typeface="Arial" pitchFamily="34" charset="0"/>
              <a:cs typeface="Arial" pitchFamily="34" charset="0"/>
            </a:endParaRPr>
          </a:p>
        </p:txBody>
      </p:sp>
      <p:sp>
        <p:nvSpPr>
          <p:cNvPr id="4" name="Titre 3"/>
          <p:cNvSpPr>
            <a:spLocks noGrp="1"/>
          </p:cNvSpPr>
          <p:nvPr>
            <p:ph type="title"/>
          </p:nvPr>
        </p:nvSpPr>
        <p:spPr>
          <a:xfrm>
            <a:off x="457200" y="260648"/>
            <a:ext cx="8229600" cy="1143000"/>
          </a:xfrm>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Allemand</a:t>
            </a:r>
            <a:endParaRPr lang="fr-FR" sz="7200" dirty="0">
              <a:solidFill>
                <a:schemeClr val="tx1">
                  <a:lumMod val="95000"/>
                  <a:lumOff val="5000"/>
                </a:schemeClr>
              </a:solidFill>
              <a:latin typeface="Onyx" pitchFamily="82" charset="0"/>
            </a:endParaRPr>
          </a:p>
        </p:txBody>
      </p:sp>
      <p:pic>
        <p:nvPicPr>
          <p:cNvPr id="4101" name="Picture 5"/>
          <p:cNvPicPr>
            <a:picLocks noChangeAspect="1" noChangeArrowheads="1"/>
          </p:cNvPicPr>
          <p:nvPr/>
        </p:nvPicPr>
        <p:blipFill>
          <a:blip r:embed="rId3" cstate="print"/>
          <a:srcRect/>
          <a:stretch>
            <a:fillRect/>
          </a:stretch>
        </p:blipFill>
        <p:spPr bwMode="auto">
          <a:xfrm>
            <a:off x="6012160" y="1844824"/>
            <a:ext cx="2232248" cy="3528392"/>
          </a:xfrm>
          <a:prstGeom prst="rect">
            <a:avLst/>
          </a:prstGeom>
          <a:noFill/>
          <a:ln w="9525">
            <a:noFill/>
            <a:miter lim="800000"/>
            <a:headEnd/>
            <a:tailEnd/>
          </a:ln>
        </p:spPr>
      </p:pic>
      <p:sp>
        <p:nvSpPr>
          <p:cNvPr id="10" name="ZoneTexte 9"/>
          <p:cNvSpPr txBox="1"/>
          <p:nvPr/>
        </p:nvSpPr>
        <p:spPr>
          <a:xfrm>
            <a:off x="5580112" y="1484784"/>
            <a:ext cx="288032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r>
              <a:rPr lang="fr-FR" sz="3200" b="1" dirty="0" smtClean="0">
                <a:latin typeface="MingLiU_HKSCS-ExtB" pitchFamily="18" charset="-120"/>
                <a:ea typeface="MingLiU_HKSCS-ExtB" pitchFamily="18" charset="-120"/>
              </a:rPr>
              <a:t>Classe de 5</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97152"/>
          </a:xfrm>
          <a:solidFill>
            <a:schemeClr val="accent6">
              <a:lumMod val="60000"/>
              <a:lumOff val="40000"/>
            </a:schemeClr>
          </a:solidFill>
        </p:spPr>
        <p:txBody>
          <a:bodyPr>
            <a:normAutofit fontScale="47500" lnSpcReduction="20000"/>
          </a:bodyPr>
          <a:lstStyle/>
          <a:p>
            <a:endParaRPr lang="fr-FR" sz="3400" dirty="0" smtClean="0">
              <a:solidFill>
                <a:srgbClr val="CC0000"/>
              </a:solidFill>
            </a:endParaRPr>
          </a:p>
          <a:p>
            <a:r>
              <a:rPr lang="fr-FR" sz="3400" dirty="0" smtClean="0">
                <a:solidFill>
                  <a:srgbClr val="CC0000"/>
                </a:solidFill>
              </a:rPr>
              <a:t>Support </a:t>
            </a:r>
            <a:r>
              <a:rPr lang="fr-FR" sz="3400" dirty="0">
                <a:solidFill>
                  <a:srgbClr val="CC0000"/>
                </a:solidFill>
              </a:rPr>
              <a:t>iconographique : </a:t>
            </a:r>
          </a:p>
          <a:p>
            <a:pPr>
              <a:buNone/>
            </a:pPr>
            <a:r>
              <a:rPr lang="fr-FR" dirty="0"/>
              <a:t>- Minnesänger : 1305–1340. Enluminure. Manuscrit de Heidelberger (Codex </a:t>
            </a:r>
            <a:r>
              <a:rPr lang="fr-FR" dirty="0" err="1"/>
              <a:t>Manesse</a:t>
            </a:r>
            <a:r>
              <a:rPr lang="fr-FR" dirty="0"/>
              <a:t>). </a:t>
            </a:r>
          </a:p>
          <a:p>
            <a:endParaRPr lang="fr-FR" dirty="0"/>
          </a:p>
          <a:p>
            <a:r>
              <a:rPr lang="de-DE" sz="3400" dirty="0">
                <a:solidFill>
                  <a:srgbClr val="CC0000"/>
                </a:solidFill>
              </a:rPr>
              <a:t>Support </a:t>
            </a:r>
            <a:r>
              <a:rPr lang="de-DE" sz="3400" dirty="0" err="1">
                <a:solidFill>
                  <a:srgbClr val="CC0000"/>
                </a:solidFill>
              </a:rPr>
              <a:t>littéraire</a:t>
            </a:r>
            <a:r>
              <a:rPr lang="de-DE" sz="3400" dirty="0">
                <a:solidFill>
                  <a:srgbClr val="CC0000"/>
                </a:solidFill>
              </a:rPr>
              <a:t> : </a:t>
            </a:r>
            <a:endParaRPr lang="de-DE" sz="3400" dirty="0" smtClean="0">
              <a:solidFill>
                <a:srgbClr val="CC0000"/>
              </a:solidFill>
            </a:endParaRPr>
          </a:p>
          <a:p>
            <a:pPr>
              <a:buNone/>
            </a:pPr>
            <a:r>
              <a:rPr lang="de-DE" dirty="0">
                <a:solidFill>
                  <a:srgbClr val="CC0000"/>
                </a:solidFill>
              </a:rPr>
              <a:t>-</a:t>
            </a:r>
            <a:r>
              <a:rPr lang="de-DE" dirty="0" smtClean="0"/>
              <a:t>Heinrich </a:t>
            </a:r>
            <a:r>
              <a:rPr lang="de-DE" dirty="0"/>
              <a:t>von </a:t>
            </a:r>
            <a:r>
              <a:rPr lang="de-DE" dirty="0" err="1"/>
              <a:t>Morungen</a:t>
            </a:r>
            <a:r>
              <a:rPr lang="de-DE" dirty="0"/>
              <a:t>, </a:t>
            </a:r>
            <a:r>
              <a:rPr lang="de-DE" dirty="0" err="1"/>
              <a:t>extrait</a:t>
            </a:r>
            <a:r>
              <a:rPr lang="de-DE" dirty="0"/>
              <a:t> de </a:t>
            </a:r>
            <a:r>
              <a:rPr lang="de-DE" i="1" dirty="0"/>
              <a:t>Lieder : Süße sanfte Mörderin </a:t>
            </a:r>
          </a:p>
          <a:p>
            <a:endParaRPr lang="fr-FR" dirty="0" smtClean="0"/>
          </a:p>
          <a:p>
            <a:r>
              <a:rPr lang="fr-FR" sz="3400" dirty="0" smtClean="0">
                <a:solidFill>
                  <a:srgbClr val="CC0000"/>
                </a:solidFill>
              </a:rPr>
              <a:t>Mise </a:t>
            </a:r>
            <a:r>
              <a:rPr lang="fr-FR" sz="3400" dirty="0">
                <a:solidFill>
                  <a:srgbClr val="CC0000"/>
                </a:solidFill>
              </a:rPr>
              <a:t>en </a:t>
            </a:r>
            <a:r>
              <a:rPr lang="fr-FR" sz="3400" dirty="0" err="1">
                <a:solidFill>
                  <a:srgbClr val="CC0000"/>
                </a:solidFill>
              </a:rPr>
              <a:t>oeuvre</a:t>
            </a:r>
            <a:r>
              <a:rPr lang="fr-FR" sz="3400" dirty="0">
                <a:solidFill>
                  <a:srgbClr val="CC0000"/>
                </a:solidFill>
              </a:rPr>
              <a:t>: </a:t>
            </a:r>
          </a:p>
          <a:p>
            <a:pPr>
              <a:buFontTx/>
              <a:buChar char="-"/>
            </a:pPr>
            <a:r>
              <a:rPr lang="fr-FR" dirty="0" smtClean="0"/>
              <a:t>Poète </a:t>
            </a:r>
            <a:r>
              <a:rPr lang="fr-FR" dirty="0"/>
              <a:t>allemand (Thuringe v. 1150 – Leipzig 1222), Heinrich </a:t>
            </a:r>
            <a:r>
              <a:rPr lang="fr-FR" dirty="0" err="1"/>
              <a:t>von</a:t>
            </a:r>
            <a:r>
              <a:rPr lang="fr-FR" dirty="0"/>
              <a:t> </a:t>
            </a:r>
            <a:r>
              <a:rPr lang="fr-FR" dirty="0" err="1"/>
              <a:t>Morungen</a:t>
            </a:r>
            <a:r>
              <a:rPr lang="fr-FR" dirty="0"/>
              <a:t> est représentatif </a:t>
            </a:r>
            <a:r>
              <a:rPr lang="fr-FR" dirty="0" smtClean="0"/>
              <a:t>du </a:t>
            </a:r>
            <a:r>
              <a:rPr lang="fr-FR" i="1" dirty="0" smtClean="0"/>
              <a:t>Minnesang </a:t>
            </a:r>
            <a:r>
              <a:rPr lang="fr-FR" i="1" dirty="0"/>
              <a:t>à son apogée. Outre les termes-clé de la littérature courtoise présents dans l’extrait choisi (le </a:t>
            </a:r>
            <a:r>
              <a:rPr lang="fr-FR" i="1" dirty="0" err="1"/>
              <a:t>coeur</a:t>
            </a:r>
            <a:r>
              <a:rPr lang="fr-FR" i="1" dirty="0"/>
              <a:t>, l’amour, la dame, la noblesse, le respect, la douceur), nous étudierons la vision propre à </a:t>
            </a:r>
            <a:r>
              <a:rPr lang="fr-FR" i="1" dirty="0" err="1"/>
              <a:t>Morungen</a:t>
            </a:r>
            <a:r>
              <a:rPr lang="fr-FR" i="1" dirty="0"/>
              <a:t> de l’amour qui peut avoir un effet magique, destructeur et parfois meurtrier. En classe de 5ème, on se concentrera sur un travail lexical et thématique en masquant les mots clés du poème par des symboles que les élèves devront retrouver. </a:t>
            </a:r>
            <a:endParaRPr lang="fr-FR" i="1" dirty="0" smtClean="0"/>
          </a:p>
          <a:p>
            <a:pPr>
              <a:buNone/>
            </a:pPr>
            <a:endParaRPr lang="fr-FR" i="1" dirty="0"/>
          </a:p>
          <a:p>
            <a:r>
              <a:rPr lang="fr-FR" sz="3400" b="1" dirty="0">
                <a:solidFill>
                  <a:srgbClr val="CC0000"/>
                </a:solidFill>
              </a:rPr>
              <a:t>Tâche finale : </a:t>
            </a:r>
          </a:p>
          <a:p>
            <a:pPr>
              <a:buNone/>
            </a:pPr>
            <a:r>
              <a:rPr lang="fr-FR" b="1" dirty="0" smtClean="0"/>
              <a:t>-Organiser </a:t>
            </a:r>
            <a:r>
              <a:rPr lang="fr-FR" b="1" dirty="0"/>
              <a:t>un voyage à </a:t>
            </a:r>
            <a:r>
              <a:rPr lang="fr-FR" b="1" dirty="0" err="1"/>
              <a:t>Braunschweig</a:t>
            </a:r>
            <a:r>
              <a:rPr lang="fr-FR" b="1" dirty="0"/>
              <a:t> pour participer au festival européen du Minnesang (littérature courtoise). </a:t>
            </a:r>
          </a:p>
          <a:p>
            <a:pPr>
              <a:buNone/>
            </a:pPr>
            <a:r>
              <a:rPr lang="fr-FR" b="1" dirty="0" smtClean="0"/>
              <a:t>-Définir </a:t>
            </a:r>
            <a:r>
              <a:rPr lang="fr-FR" b="1" dirty="0"/>
              <a:t>une vision de la femme au Moyen Âge à partir d’un poème authentique de Heinrich </a:t>
            </a:r>
            <a:r>
              <a:rPr lang="fr-FR" b="1" dirty="0" err="1"/>
              <a:t>von</a:t>
            </a:r>
            <a:r>
              <a:rPr lang="fr-FR" b="1" dirty="0"/>
              <a:t> </a:t>
            </a:r>
            <a:r>
              <a:rPr lang="fr-FR" b="1" dirty="0" err="1"/>
              <a:t>Morungen</a:t>
            </a:r>
            <a:r>
              <a:rPr lang="fr-FR" b="1" dirty="0"/>
              <a:t>, grand poète de la littérature courtoise. 	</a:t>
            </a:r>
          </a:p>
          <a:p>
            <a:endParaRPr lang="fr-FR" dirty="0"/>
          </a:p>
        </p:txBody>
      </p:sp>
      <p:sp>
        <p:nvSpPr>
          <p:cNvPr id="4" name="Titre 4"/>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objet du désir</a:t>
            </a:r>
            <a:endParaRPr lang="fr-FR" sz="6000" dirty="0">
              <a:solidFill>
                <a:schemeClr val="tx1">
                  <a:lumMod val="95000"/>
                  <a:lumOff val="5000"/>
                </a:schemeClr>
              </a:solidFill>
              <a:latin typeface="Onyx"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a:spLocks noGrp="1"/>
          </p:cNvSpPr>
          <p:nvPr>
            <p:ph type="title"/>
          </p:nvPr>
        </p:nvSpPr>
        <p:spPr>
          <a:xfrm>
            <a:off x="457200" y="332656"/>
            <a:ext cx="8229600" cy="1143000"/>
          </a:xfrm>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Français</a:t>
            </a:r>
            <a:endParaRPr lang="fr-FR" sz="7200" dirty="0">
              <a:solidFill>
                <a:schemeClr val="tx1">
                  <a:lumMod val="95000"/>
                  <a:lumOff val="5000"/>
                </a:schemeClr>
              </a:solidFill>
              <a:latin typeface="Onyx" pitchFamily="82" charset="0"/>
            </a:endParaRPr>
          </a:p>
        </p:txBody>
      </p:sp>
      <p:sp>
        <p:nvSpPr>
          <p:cNvPr id="5" name="ZoneTexte 4"/>
          <p:cNvSpPr txBox="1"/>
          <p:nvPr/>
        </p:nvSpPr>
        <p:spPr>
          <a:xfrm>
            <a:off x="5580112" y="1484784"/>
            <a:ext cx="288032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r>
              <a:rPr lang="fr-FR" sz="3200" b="1" dirty="0" smtClean="0">
                <a:latin typeface="MingLiU_HKSCS-ExtB" pitchFamily="18" charset="-120"/>
                <a:ea typeface="MingLiU_HKSCS-ExtB" pitchFamily="18" charset="-120"/>
              </a:rPr>
              <a:t>Classe de 4</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1907704" y="1772816"/>
            <a:ext cx="3600400" cy="478641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solidFill>
            <a:schemeClr val="accent6">
              <a:lumMod val="60000"/>
              <a:lumOff val="40000"/>
            </a:schemeClr>
          </a:solidFill>
        </p:spPr>
        <p:txBody>
          <a:bodyPr>
            <a:normAutofit fontScale="92500" lnSpcReduction="20000"/>
          </a:bodyPr>
          <a:lstStyle/>
          <a:p>
            <a:r>
              <a:rPr lang="fr-FR" dirty="0" smtClean="0">
                <a:solidFill>
                  <a:srgbClr val="C00000"/>
                </a:solidFill>
              </a:rPr>
              <a:t>Supports </a:t>
            </a:r>
            <a:r>
              <a:rPr lang="fr-FR" dirty="0">
                <a:solidFill>
                  <a:srgbClr val="C00000"/>
                </a:solidFill>
              </a:rPr>
              <a:t>littéraires : </a:t>
            </a:r>
          </a:p>
          <a:p>
            <a:pPr>
              <a:buNone/>
            </a:pPr>
            <a:r>
              <a:rPr lang="fr-FR" dirty="0"/>
              <a:t>-</a:t>
            </a:r>
            <a:r>
              <a:rPr lang="fr-FR" i="1" dirty="0"/>
              <a:t>Lettres, Madame de Sévigné, 1671 </a:t>
            </a:r>
          </a:p>
          <a:p>
            <a:r>
              <a:rPr lang="fr-FR" dirty="0">
                <a:solidFill>
                  <a:srgbClr val="C00000"/>
                </a:solidFill>
              </a:rPr>
              <a:t>Supports picturaux : </a:t>
            </a:r>
          </a:p>
          <a:p>
            <a:pPr>
              <a:buNone/>
            </a:pPr>
            <a:r>
              <a:rPr lang="fr-FR" dirty="0"/>
              <a:t>-</a:t>
            </a:r>
            <a:r>
              <a:rPr lang="fr-FR" i="1" dirty="0"/>
              <a:t>La marquise de Sévigné, Claude </a:t>
            </a:r>
            <a:r>
              <a:rPr lang="fr-FR" i="1" dirty="0" err="1"/>
              <a:t>Lefèbvre</a:t>
            </a:r>
            <a:r>
              <a:rPr lang="fr-FR" i="1" dirty="0"/>
              <a:t>, 1665 : illustration de la préciosité </a:t>
            </a:r>
          </a:p>
          <a:p>
            <a:r>
              <a:rPr lang="fr-FR" dirty="0">
                <a:solidFill>
                  <a:srgbClr val="C00000"/>
                </a:solidFill>
              </a:rPr>
              <a:t>Objectifs : </a:t>
            </a:r>
          </a:p>
          <a:p>
            <a:pPr>
              <a:buNone/>
            </a:pPr>
            <a:r>
              <a:rPr lang="fr-FR" b="1" dirty="0" smtClean="0"/>
              <a:t>-Evoquer </a:t>
            </a:r>
            <a:r>
              <a:rPr lang="fr-FR" b="1" dirty="0"/>
              <a:t>la femme précieuse et instigatrice de l’échange culturel, de la gazette courtoise </a:t>
            </a:r>
          </a:p>
          <a:p>
            <a:pPr>
              <a:buNone/>
            </a:pPr>
            <a:r>
              <a:rPr lang="fr-FR" b="1" dirty="0" smtClean="0"/>
              <a:t>-Aborder </a:t>
            </a:r>
            <a:r>
              <a:rPr lang="fr-FR" b="1" dirty="0"/>
              <a:t>l’esthétique du portrait, dont le portrait officiel 	</a:t>
            </a:r>
          </a:p>
          <a:p>
            <a:endParaRPr lang="fr-FR" dirty="0"/>
          </a:p>
        </p:txBody>
      </p:sp>
      <p:sp>
        <p:nvSpPr>
          <p:cNvPr id="4" name="Titre 4"/>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mondaine</a:t>
            </a:r>
            <a:endParaRPr lang="fr-FR" sz="6000" dirty="0">
              <a:solidFill>
                <a:schemeClr val="tx1">
                  <a:lumMod val="95000"/>
                  <a:lumOff val="5000"/>
                </a:schemeClr>
              </a:solidFill>
              <a:latin typeface="Onyx"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Allemand</a:t>
            </a:r>
            <a:endParaRPr lang="fr-FR" sz="7200" dirty="0">
              <a:solidFill>
                <a:schemeClr val="tx1">
                  <a:lumMod val="95000"/>
                  <a:lumOff val="5000"/>
                </a:schemeClr>
              </a:solidFill>
              <a:latin typeface="Onyx" pitchFamily="82" charset="0"/>
            </a:endParaRPr>
          </a:p>
        </p:txBody>
      </p:sp>
      <p:pic>
        <p:nvPicPr>
          <p:cNvPr id="6148" name="Picture 4"/>
          <p:cNvPicPr>
            <a:picLocks noGrp="1" noChangeAspect="1" noChangeArrowheads="1"/>
          </p:cNvPicPr>
          <p:nvPr>
            <p:ph idx="1"/>
          </p:nvPr>
        </p:nvPicPr>
        <p:blipFill>
          <a:blip r:embed="rId3" cstate="print"/>
          <a:srcRect/>
          <a:stretch>
            <a:fillRect/>
          </a:stretch>
        </p:blipFill>
        <p:spPr bwMode="auto">
          <a:xfrm>
            <a:off x="539552" y="1628800"/>
            <a:ext cx="3009765" cy="4525963"/>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4572000" y="1556793"/>
            <a:ext cx="3240360" cy="4583924"/>
          </a:xfrm>
          <a:prstGeom prst="rect">
            <a:avLst/>
          </a:prstGeom>
          <a:noFill/>
          <a:ln w="9525">
            <a:noFill/>
            <a:miter lim="800000"/>
            <a:headEnd/>
            <a:tailEnd/>
          </a:ln>
        </p:spPr>
      </p:pic>
      <p:sp>
        <p:nvSpPr>
          <p:cNvPr id="13" name="ZoneTexte 12"/>
          <p:cNvSpPr txBox="1"/>
          <p:nvPr/>
        </p:nvSpPr>
        <p:spPr>
          <a:xfrm>
            <a:off x="4572000" y="5949280"/>
            <a:ext cx="324036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pPr algn="ctr"/>
            <a:r>
              <a:rPr lang="fr-FR" sz="3200" b="1" dirty="0" smtClean="0">
                <a:latin typeface="MingLiU_HKSCS-ExtB" pitchFamily="18" charset="-120"/>
                <a:ea typeface="MingLiU_HKSCS-ExtB" pitchFamily="18" charset="-120"/>
              </a:rPr>
              <a:t>Classe de 4</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solidFill>
            <a:schemeClr val="accent6">
              <a:lumMod val="60000"/>
              <a:lumOff val="40000"/>
            </a:schemeClr>
          </a:solidFill>
        </p:spPr>
        <p:txBody>
          <a:bodyPr>
            <a:normAutofit fontScale="47500" lnSpcReduction="20000"/>
          </a:bodyPr>
          <a:lstStyle/>
          <a:p>
            <a:r>
              <a:rPr lang="fr-FR" sz="3400" b="1" dirty="0">
                <a:solidFill>
                  <a:srgbClr val="C00000"/>
                </a:solidFill>
              </a:rPr>
              <a:t>Support iconographique : </a:t>
            </a:r>
          </a:p>
          <a:p>
            <a:pPr>
              <a:buNone/>
            </a:pPr>
            <a:r>
              <a:rPr lang="de-DE" dirty="0"/>
              <a:t>- Franz Xaver Winterhalter, Kaiserin Elisabeth von Österreich, 1865. </a:t>
            </a:r>
          </a:p>
          <a:p>
            <a:pPr>
              <a:buNone/>
            </a:pPr>
            <a:r>
              <a:rPr lang="fr-FR" dirty="0"/>
              <a:t>- Elisabeth </a:t>
            </a:r>
            <a:r>
              <a:rPr lang="fr-FR" dirty="0" err="1"/>
              <a:t>von</a:t>
            </a:r>
            <a:r>
              <a:rPr lang="fr-FR" dirty="0"/>
              <a:t> </a:t>
            </a:r>
            <a:r>
              <a:rPr lang="fr-FR" dirty="0" err="1"/>
              <a:t>Österreich</a:t>
            </a:r>
            <a:r>
              <a:rPr lang="fr-FR" dirty="0"/>
              <a:t>, 1898 </a:t>
            </a:r>
          </a:p>
          <a:p>
            <a:endParaRPr lang="fr-FR" b="1" dirty="0">
              <a:solidFill>
                <a:srgbClr val="C00000"/>
              </a:solidFill>
            </a:endParaRPr>
          </a:p>
          <a:p>
            <a:r>
              <a:rPr lang="fr-FR" b="1" dirty="0">
                <a:solidFill>
                  <a:srgbClr val="C00000"/>
                </a:solidFill>
              </a:rPr>
              <a:t>Mise en </a:t>
            </a:r>
            <a:r>
              <a:rPr lang="fr-FR" b="1" dirty="0" err="1">
                <a:solidFill>
                  <a:srgbClr val="C00000"/>
                </a:solidFill>
              </a:rPr>
              <a:t>oeuvre</a:t>
            </a:r>
            <a:r>
              <a:rPr lang="fr-FR" b="1" dirty="0">
                <a:solidFill>
                  <a:srgbClr val="C00000"/>
                </a:solidFill>
              </a:rPr>
              <a:t> : </a:t>
            </a:r>
            <a:endParaRPr lang="fr-FR" b="1" dirty="0" smtClean="0">
              <a:solidFill>
                <a:srgbClr val="C00000"/>
              </a:solidFill>
            </a:endParaRPr>
          </a:p>
          <a:p>
            <a:pPr>
              <a:buNone/>
            </a:pPr>
            <a:r>
              <a:rPr lang="fr-FR" b="1" dirty="0">
                <a:solidFill>
                  <a:srgbClr val="C00000"/>
                </a:solidFill>
              </a:rPr>
              <a:t>	</a:t>
            </a:r>
            <a:r>
              <a:rPr lang="fr-FR" dirty="0" smtClean="0"/>
              <a:t>Les </a:t>
            </a:r>
            <a:r>
              <a:rPr lang="fr-FR" dirty="0"/>
              <a:t>élèves devront commenter d’emblée deux portraits opposés de l’Impératrice d’Autriche, l’un peu après son couronnement, l’autre peu avant son assassinat dans une tenue de deuil. Nous chercherons alors les raisons de ce basculement dans la solitude et la mélancolie. </a:t>
            </a:r>
            <a:endParaRPr lang="fr-FR" dirty="0" smtClean="0"/>
          </a:p>
          <a:p>
            <a:pPr>
              <a:buNone/>
            </a:pPr>
            <a:endParaRPr lang="fr-FR" dirty="0"/>
          </a:p>
          <a:p>
            <a:r>
              <a:rPr lang="fr-FR" b="1" dirty="0">
                <a:solidFill>
                  <a:srgbClr val="C00000"/>
                </a:solidFill>
              </a:rPr>
              <a:t>Support musical : </a:t>
            </a:r>
          </a:p>
          <a:p>
            <a:pPr>
              <a:buNone/>
            </a:pPr>
            <a:r>
              <a:rPr lang="fr-FR" dirty="0"/>
              <a:t>- La chanson </a:t>
            </a:r>
            <a:r>
              <a:rPr lang="fr-FR" i="1" dirty="0" err="1"/>
              <a:t>Wenn</a:t>
            </a:r>
            <a:r>
              <a:rPr lang="fr-FR" i="1" dirty="0"/>
              <a:t> </a:t>
            </a:r>
            <a:r>
              <a:rPr lang="fr-FR" i="1" dirty="0" err="1"/>
              <a:t>ich</a:t>
            </a:r>
            <a:r>
              <a:rPr lang="fr-FR" i="1" dirty="0"/>
              <a:t> </a:t>
            </a:r>
            <a:r>
              <a:rPr lang="fr-FR" i="1" dirty="0" err="1"/>
              <a:t>dein</a:t>
            </a:r>
            <a:r>
              <a:rPr lang="fr-FR" i="1" dirty="0"/>
              <a:t> Spiegel </a:t>
            </a:r>
            <a:r>
              <a:rPr lang="fr-FR" i="1" dirty="0" err="1"/>
              <a:t>wäre</a:t>
            </a:r>
            <a:r>
              <a:rPr lang="fr-FR" i="1" dirty="0"/>
              <a:t> tirée de la comédie musicale Elisabeth de Michael </a:t>
            </a:r>
            <a:r>
              <a:rPr lang="fr-FR" i="1" dirty="0" err="1"/>
              <a:t>Kunze</a:t>
            </a:r>
            <a:r>
              <a:rPr lang="fr-FR" i="1" dirty="0"/>
              <a:t>. </a:t>
            </a:r>
          </a:p>
          <a:p>
            <a:endParaRPr lang="fr-FR" dirty="0"/>
          </a:p>
          <a:p>
            <a:r>
              <a:rPr lang="fr-FR" dirty="0"/>
              <a:t>L’étude de cette chanson nous permettra de comprendre pourquoi Sissi ne supportait plus la cour des Habsbourg. Nous évoquerons quels étaient les rapports qu’elle entretenait avec son fils Rudolf</a:t>
            </a:r>
            <a:r>
              <a:rPr lang="fr-FR" dirty="0" smtClean="0"/>
              <a:t>.</a:t>
            </a:r>
          </a:p>
          <a:p>
            <a:pPr>
              <a:buNone/>
            </a:pPr>
            <a:r>
              <a:rPr lang="fr-FR" dirty="0" smtClean="0"/>
              <a:t> </a:t>
            </a:r>
            <a:endParaRPr lang="fr-FR" dirty="0"/>
          </a:p>
          <a:p>
            <a:r>
              <a:rPr lang="fr-FR" b="1" dirty="0">
                <a:solidFill>
                  <a:srgbClr val="C00000"/>
                </a:solidFill>
              </a:rPr>
              <a:t>Tâche finale : </a:t>
            </a:r>
          </a:p>
          <a:p>
            <a:pPr>
              <a:buNone/>
            </a:pPr>
            <a:r>
              <a:rPr lang="fr-FR" dirty="0" smtClean="0"/>
              <a:t>- Être </a:t>
            </a:r>
            <a:r>
              <a:rPr lang="fr-FR" dirty="0"/>
              <a:t>capable d’organiser une excursion en Allemagne pour assister à la comédie musicale </a:t>
            </a:r>
            <a:r>
              <a:rPr lang="fr-FR" i="1" dirty="0"/>
              <a:t>Elisabeth. </a:t>
            </a:r>
          </a:p>
          <a:p>
            <a:pPr>
              <a:buNone/>
            </a:pPr>
            <a:r>
              <a:rPr lang="fr-FR" dirty="0" smtClean="0"/>
              <a:t>- Créer </a:t>
            </a:r>
            <a:r>
              <a:rPr lang="fr-FR" dirty="0"/>
              <a:t>des affiches de spectacle sur la vie de Sissi en évoquant sa vie mondaine puis la fuite de la cour des Habsbourg mais aussi son rapport avec son fils Rudolf. 	</a:t>
            </a:r>
          </a:p>
          <a:p>
            <a:endParaRPr lang="fr-FR" dirty="0"/>
          </a:p>
        </p:txBody>
      </p:sp>
      <p:sp>
        <p:nvSpPr>
          <p:cNvPr id="4" name="Titre 4"/>
          <p:cNvSpPr>
            <a:spLocks noGrp="1"/>
          </p:cNvSpPr>
          <p:nvPr>
            <p:ph type="title"/>
          </p:nvPr>
        </p:nvSpPr>
        <p:spPr>
          <a:xfrm>
            <a:off x="179512" y="188640"/>
            <a:ext cx="8712968" cy="1152128"/>
          </a:xfrm>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3600" dirty="0" smtClean="0">
                <a:solidFill>
                  <a:schemeClr val="tx1">
                    <a:lumMod val="95000"/>
                    <a:lumOff val="5000"/>
                  </a:schemeClr>
                </a:solidFill>
                <a:latin typeface="Onyx" pitchFamily="82" charset="0"/>
              </a:rPr>
              <a:t/>
            </a:r>
            <a:br>
              <a:rPr lang="fr-FR" sz="3600" dirty="0" smtClean="0">
                <a:solidFill>
                  <a:schemeClr val="tx1">
                    <a:lumMod val="95000"/>
                    <a:lumOff val="5000"/>
                  </a:schemeClr>
                </a:solidFill>
                <a:latin typeface="Onyx" pitchFamily="82" charset="0"/>
              </a:rPr>
            </a:br>
            <a:r>
              <a:rPr lang="fr-FR" sz="3600" dirty="0" smtClean="0">
                <a:solidFill>
                  <a:schemeClr val="tx1">
                    <a:lumMod val="95000"/>
                    <a:lumOff val="5000"/>
                  </a:schemeClr>
                </a:solidFill>
                <a:latin typeface="Onyx" pitchFamily="82" charset="0"/>
              </a:rPr>
              <a:t>Sissi</a:t>
            </a:r>
            <a:r>
              <a:rPr lang="fr-FR" sz="3600" dirty="0">
                <a:solidFill>
                  <a:schemeClr val="tx1">
                    <a:lumMod val="95000"/>
                    <a:lumOff val="5000"/>
                  </a:schemeClr>
                </a:solidFill>
                <a:latin typeface="Onyx" pitchFamily="82" charset="0"/>
              </a:rPr>
              <a:t>, impératrice </a:t>
            </a:r>
            <a:r>
              <a:rPr lang="fr-FR" sz="3600" dirty="0" smtClean="0">
                <a:solidFill>
                  <a:schemeClr val="tx1">
                    <a:lumMod val="95000"/>
                    <a:lumOff val="5000"/>
                  </a:schemeClr>
                </a:solidFill>
                <a:latin typeface="Onyx" pitchFamily="82" charset="0"/>
              </a:rPr>
              <a:t>d’Autriche </a:t>
            </a:r>
            <a:r>
              <a:rPr lang="fr-FR" sz="3600" dirty="0">
                <a:solidFill>
                  <a:schemeClr val="tx1">
                    <a:lumMod val="95000"/>
                    <a:lumOff val="5000"/>
                  </a:schemeClr>
                </a:solidFill>
                <a:latin typeface="Onyx" pitchFamily="82" charset="0"/>
              </a:rPr>
              <a:t>de la femme mondaine à la femme endeuillée» </a:t>
            </a:r>
            <a:r>
              <a:rPr lang="fr-FR" sz="3600" b="1" dirty="0"/>
              <a:t>	</a:t>
            </a:r>
            <a:br>
              <a:rPr lang="fr-FR" sz="3600" b="1" dirty="0"/>
            </a:br>
            <a:endParaRPr lang="fr-FR" sz="3600" dirty="0">
              <a:solidFill>
                <a:schemeClr val="tx1">
                  <a:lumMod val="95000"/>
                  <a:lumOff val="5000"/>
                </a:schemeClr>
              </a:solidFill>
              <a:latin typeface="Onyx"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Français</a:t>
            </a:r>
            <a:endParaRPr lang="fr-FR" sz="7200" dirty="0">
              <a:solidFill>
                <a:schemeClr val="tx1">
                  <a:lumMod val="95000"/>
                  <a:lumOff val="5000"/>
                </a:schemeClr>
              </a:solidFill>
              <a:latin typeface="Onyx" pitchFamily="82" charset="0"/>
            </a:endParaRPr>
          </a:p>
        </p:txBody>
      </p:sp>
      <p:pic>
        <p:nvPicPr>
          <p:cNvPr id="5" name="Espace réservé du contenu 4"/>
          <p:cNvPicPr>
            <a:picLocks noGrp="1"/>
          </p:cNvPicPr>
          <p:nvPr>
            <p:ph idx="1"/>
          </p:nvPr>
        </p:nvPicPr>
        <p:blipFill>
          <a:blip r:embed="rId3" cstate="print"/>
          <a:srcRect/>
          <a:stretch>
            <a:fillRect/>
          </a:stretch>
        </p:blipFill>
        <p:spPr bwMode="auto">
          <a:xfrm>
            <a:off x="611560" y="1844824"/>
            <a:ext cx="3057525" cy="4267200"/>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3779912" y="2132856"/>
            <a:ext cx="5112568" cy="346723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solidFill>
            <a:schemeClr val="accent6">
              <a:lumMod val="60000"/>
              <a:lumOff val="40000"/>
            </a:schemeClr>
          </a:solidFill>
        </p:spPr>
        <p:txBody>
          <a:bodyPr>
            <a:normAutofit fontScale="77500" lnSpcReduction="20000"/>
          </a:bodyPr>
          <a:lstStyle/>
          <a:p>
            <a:r>
              <a:rPr lang="fr-FR" dirty="0">
                <a:solidFill>
                  <a:srgbClr val="C00000"/>
                </a:solidFill>
              </a:rPr>
              <a:t>Support littéraire : </a:t>
            </a:r>
            <a:endParaRPr lang="fr-FR" dirty="0" smtClean="0">
              <a:solidFill>
                <a:srgbClr val="C00000"/>
              </a:solidFill>
            </a:endParaRPr>
          </a:p>
          <a:p>
            <a:pPr>
              <a:buNone/>
            </a:pPr>
            <a:r>
              <a:rPr lang="fr-FR" dirty="0" smtClean="0"/>
              <a:t>-</a:t>
            </a:r>
            <a:r>
              <a:rPr lang="fr-FR" i="1" dirty="0" smtClean="0"/>
              <a:t>Le Deuxième sexe, Simone de Beauvoir, 1949 </a:t>
            </a:r>
          </a:p>
          <a:p>
            <a:pPr>
              <a:buNone/>
            </a:pPr>
            <a:endParaRPr lang="fr-FR" i="1" dirty="0" smtClean="0"/>
          </a:p>
          <a:p>
            <a:r>
              <a:rPr lang="fr-FR" smtClean="0">
                <a:solidFill>
                  <a:srgbClr val="C00000"/>
                </a:solidFill>
              </a:rPr>
              <a:t>Supports visuels: </a:t>
            </a:r>
            <a:endParaRPr lang="fr-FR" dirty="0">
              <a:solidFill>
                <a:srgbClr val="C00000"/>
              </a:solidFill>
            </a:endParaRPr>
          </a:p>
          <a:p>
            <a:pPr>
              <a:buNone/>
            </a:pPr>
            <a:r>
              <a:rPr lang="fr-FR" dirty="0" smtClean="0"/>
              <a:t>-Deux photographies de Coco Chanel: l’une la représentant jeune et moderne, l’autre, plus tard, dans son atelier, au travail,  encore une fois émancipée.</a:t>
            </a:r>
            <a:endParaRPr lang="fr-FR" i="1" dirty="0" smtClean="0"/>
          </a:p>
          <a:p>
            <a:pPr>
              <a:buNone/>
            </a:pPr>
            <a:endParaRPr lang="fr-FR" i="1" dirty="0"/>
          </a:p>
          <a:p>
            <a:r>
              <a:rPr lang="fr-FR" dirty="0">
                <a:solidFill>
                  <a:srgbClr val="C00000"/>
                </a:solidFill>
              </a:rPr>
              <a:t>Objectif : </a:t>
            </a:r>
          </a:p>
          <a:p>
            <a:pPr>
              <a:buNone/>
            </a:pPr>
            <a:r>
              <a:rPr lang="fr-FR" b="1" dirty="0" smtClean="0"/>
              <a:t>-Montrer </a:t>
            </a:r>
            <a:r>
              <a:rPr lang="fr-FR" b="1" dirty="0"/>
              <a:t>que la femme au XXe siècle se libère des carcans et veut être considérée comme une égale 	</a:t>
            </a:r>
          </a:p>
          <a:p>
            <a:pPr>
              <a:buNone/>
            </a:pPr>
            <a:endParaRPr lang="fr-FR" dirty="0"/>
          </a:p>
        </p:txBody>
      </p:sp>
      <p:sp>
        <p:nvSpPr>
          <p:cNvPr id="4" name="Titre 4"/>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militante</a:t>
            </a:r>
            <a:endParaRPr lang="fr-FR" sz="6000" dirty="0">
              <a:solidFill>
                <a:schemeClr val="tx1">
                  <a:lumMod val="95000"/>
                  <a:lumOff val="5000"/>
                </a:schemeClr>
              </a:solidFill>
              <a:latin typeface="Onyx" pitchFamily="8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60648"/>
            <a:ext cx="8229600" cy="1143000"/>
          </a:xfrm>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Allemand</a:t>
            </a:r>
            <a:endParaRPr lang="fr-FR" sz="7200" dirty="0">
              <a:solidFill>
                <a:schemeClr val="tx1">
                  <a:lumMod val="95000"/>
                  <a:lumOff val="5000"/>
                </a:schemeClr>
              </a:solidFill>
              <a:latin typeface="Onyx" pitchFamily="82" charset="0"/>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323528" y="2276872"/>
            <a:ext cx="5441464" cy="3777283"/>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6084168" y="1772816"/>
            <a:ext cx="2520280" cy="436466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noFill/>
        </p:spPr>
        <p:txBody>
          <a:bodyPr>
            <a:normAutofit fontScale="77500" lnSpcReduction="20000"/>
          </a:bodyPr>
          <a:lstStyle/>
          <a:p>
            <a:endParaRPr lang="fr-FR" dirty="0"/>
          </a:p>
          <a:p>
            <a:r>
              <a:rPr lang="fr-FR" dirty="0"/>
              <a:t> Définir une représentation de la femme et montrer son évolution dans des cultures et des croyances à différentes périodes de l’histoire. </a:t>
            </a:r>
            <a:endParaRPr lang="fr-FR" dirty="0" smtClean="0"/>
          </a:p>
          <a:p>
            <a:r>
              <a:rPr lang="fr-FR" dirty="0" smtClean="0"/>
              <a:t> </a:t>
            </a:r>
            <a:r>
              <a:rPr lang="fr-FR" dirty="0"/>
              <a:t>E</a:t>
            </a:r>
            <a:r>
              <a:rPr lang="fr-FR" dirty="0" smtClean="0"/>
              <a:t>tablir </a:t>
            </a:r>
            <a:r>
              <a:rPr lang="fr-FR" dirty="0"/>
              <a:t>des correspondances entre </a:t>
            </a:r>
            <a:r>
              <a:rPr lang="fr-FR" dirty="0" smtClean="0"/>
              <a:t>les </a:t>
            </a:r>
            <a:r>
              <a:rPr lang="fr-FR" dirty="0"/>
              <a:t>disciplines en respectant le programme des différents niveaux. </a:t>
            </a:r>
          </a:p>
          <a:p>
            <a:r>
              <a:rPr lang="fr-FR" dirty="0" smtClean="0"/>
              <a:t>Faire </a:t>
            </a:r>
            <a:r>
              <a:rPr lang="fr-FR" dirty="0"/>
              <a:t>émerger des caractéristiques propres à l’image donnée de la femme, dans une perspective changeante. </a:t>
            </a:r>
          </a:p>
          <a:p>
            <a:r>
              <a:rPr lang="fr-FR" dirty="0" smtClean="0"/>
              <a:t>Mettre </a:t>
            </a:r>
            <a:r>
              <a:rPr lang="fr-FR" dirty="0"/>
              <a:t>à profit les acquis d’une discipline pour enrichir et éclairer l’autre. </a:t>
            </a:r>
          </a:p>
          <a:p>
            <a:r>
              <a:rPr lang="fr-FR" dirty="0"/>
              <a:t>E</a:t>
            </a:r>
            <a:r>
              <a:rPr lang="fr-FR" dirty="0" smtClean="0"/>
              <a:t>tablir </a:t>
            </a:r>
            <a:r>
              <a:rPr lang="fr-FR" dirty="0"/>
              <a:t>une logique d’apprentissage autour d’un thème unique </a:t>
            </a:r>
            <a:r>
              <a:rPr lang="fr-FR" dirty="0" smtClean="0"/>
              <a:t>et </a:t>
            </a:r>
            <a:r>
              <a:rPr lang="fr-FR" dirty="0"/>
              <a:t>l’inscrire dans la continuité. </a:t>
            </a:r>
          </a:p>
          <a:p>
            <a:r>
              <a:rPr lang="fr-FR" dirty="0" smtClean="0"/>
              <a:t>Œuvrer </a:t>
            </a:r>
            <a:r>
              <a:rPr lang="fr-FR" dirty="0"/>
              <a:t>à l’ouverture culturelle </a:t>
            </a:r>
            <a:r>
              <a:rPr lang="fr-FR" dirty="0" smtClean="0"/>
              <a:t>des </a:t>
            </a:r>
            <a:r>
              <a:rPr lang="fr-FR" dirty="0"/>
              <a:t>élèves. </a:t>
            </a:r>
          </a:p>
        </p:txBody>
      </p:sp>
      <p:sp>
        <p:nvSpPr>
          <p:cNvPr id="4" name="Ellipse 3"/>
          <p:cNvSpPr/>
          <p:nvPr/>
        </p:nvSpPr>
        <p:spPr>
          <a:xfrm>
            <a:off x="2123728" y="404664"/>
            <a:ext cx="4320480" cy="1202432"/>
          </a:xfrm>
          <a:prstGeom prst="ellipse">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dirty="0" smtClean="0">
                <a:solidFill>
                  <a:schemeClr val="tx1"/>
                </a:solidFill>
                <a:latin typeface="Onyx" pitchFamily="82" charset="0"/>
              </a:rPr>
              <a:t>Objectifs:</a:t>
            </a:r>
            <a:r>
              <a:rPr lang="fr-FR" sz="6600" dirty="0" smtClean="0">
                <a:solidFill>
                  <a:schemeClr val="bg1"/>
                </a:solidFill>
                <a:latin typeface="Onyx" pitchFamily="82" charset="0"/>
              </a:rPr>
              <a:t> </a:t>
            </a:r>
            <a:endParaRPr lang="fr-FR" sz="6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solidFill>
            <a:schemeClr val="accent6">
              <a:lumMod val="60000"/>
              <a:lumOff val="40000"/>
            </a:schemeClr>
          </a:solidFill>
        </p:spPr>
        <p:txBody>
          <a:bodyPr>
            <a:normAutofit fontScale="55000" lnSpcReduction="20000"/>
          </a:bodyPr>
          <a:lstStyle/>
          <a:p>
            <a:r>
              <a:rPr lang="fr-FR" dirty="0">
                <a:solidFill>
                  <a:srgbClr val="C00000"/>
                </a:solidFill>
              </a:rPr>
              <a:t>Support iconographique : </a:t>
            </a:r>
          </a:p>
          <a:p>
            <a:pPr>
              <a:buNone/>
            </a:pPr>
            <a:r>
              <a:rPr lang="fr-FR" dirty="0"/>
              <a:t>- Der </a:t>
            </a:r>
            <a:r>
              <a:rPr lang="fr-FR" dirty="0" err="1"/>
              <a:t>blaue</a:t>
            </a:r>
            <a:r>
              <a:rPr lang="fr-FR" dirty="0"/>
              <a:t> Engel : photo extraite du film l’Ange Bleu de Josef </a:t>
            </a:r>
            <a:r>
              <a:rPr lang="fr-FR" dirty="0" err="1"/>
              <a:t>von</a:t>
            </a:r>
            <a:r>
              <a:rPr lang="fr-FR" dirty="0"/>
              <a:t> Sternberg. </a:t>
            </a:r>
          </a:p>
          <a:p>
            <a:pPr>
              <a:buNone/>
            </a:pPr>
            <a:r>
              <a:rPr lang="fr-FR" dirty="0"/>
              <a:t>- Photo de Liza </a:t>
            </a:r>
            <a:r>
              <a:rPr lang="fr-FR" dirty="0" err="1"/>
              <a:t>Minelli</a:t>
            </a:r>
            <a:r>
              <a:rPr lang="fr-FR" dirty="0"/>
              <a:t> dans le film </a:t>
            </a:r>
            <a:r>
              <a:rPr lang="fr-FR" i="1" dirty="0"/>
              <a:t>Cabaret de Bob Fosse. </a:t>
            </a:r>
          </a:p>
          <a:p>
            <a:endParaRPr lang="fr-FR" dirty="0"/>
          </a:p>
          <a:p>
            <a:r>
              <a:rPr lang="fr-FR" dirty="0">
                <a:solidFill>
                  <a:srgbClr val="C00000"/>
                </a:solidFill>
              </a:rPr>
              <a:t>Support vidéo : </a:t>
            </a:r>
          </a:p>
          <a:p>
            <a:pPr>
              <a:buNone/>
            </a:pPr>
            <a:r>
              <a:rPr lang="fr-FR" dirty="0"/>
              <a:t>- Extrait de l’émission </a:t>
            </a:r>
            <a:r>
              <a:rPr lang="fr-FR" dirty="0" err="1"/>
              <a:t>Karambolage</a:t>
            </a:r>
            <a:r>
              <a:rPr lang="fr-FR" dirty="0"/>
              <a:t> : l’histoire de la chanson Lili Marleen. </a:t>
            </a:r>
          </a:p>
          <a:p>
            <a:pPr>
              <a:buNone/>
            </a:pPr>
            <a:r>
              <a:rPr lang="de-DE" dirty="0"/>
              <a:t>- </a:t>
            </a:r>
            <a:r>
              <a:rPr lang="de-DE" dirty="0" err="1" smtClean="0"/>
              <a:t>Extrait</a:t>
            </a:r>
            <a:r>
              <a:rPr lang="de-DE" dirty="0" smtClean="0"/>
              <a:t> </a:t>
            </a:r>
            <a:r>
              <a:rPr lang="de-DE" dirty="0"/>
              <a:t>du film </a:t>
            </a:r>
            <a:r>
              <a:rPr lang="de-DE" i="1" dirty="0" err="1"/>
              <a:t>L’Ange</a:t>
            </a:r>
            <a:r>
              <a:rPr lang="de-DE" i="1" dirty="0"/>
              <a:t> </a:t>
            </a:r>
            <a:r>
              <a:rPr lang="de-DE" i="1" dirty="0" err="1"/>
              <a:t>bleu</a:t>
            </a:r>
            <a:r>
              <a:rPr lang="de-DE" i="1" dirty="0"/>
              <a:t>, Josef von Sternberg, 1930 </a:t>
            </a:r>
          </a:p>
          <a:p>
            <a:endParaRPr lang="fr-FR" dirty="0"/>
          </a:p>
          <a:p>
            <a:r>
              <a:rPr lang="fr-FR" dirty="0"/>
              <a:t>Il est intéressant de voir dans quelle mesure la femme de cabaret est encore très à la mode au fil du 20ème siècle jusqu’à nos jours. La posture de Liza Minnelli sur une chaise rappelle celle de Marlène Dietrich sur un tonneau. Si l'intrigue du film </a:t>
            </a:r>
            <a:r>
              <a:rPr lang="fr-FR" i="1" dirty="0"/>
              <a:t>Cabaret est différente de celle de L'Ange bleu, la montée du nazisme était déjà en filigrane dans le film de 1930, et encore plus explicite avec le recul du temps dans Cabaret. </a:t>
            </a:r>
          </a:p>
          <a:p>
            <a:r>
              <a:rPr lang="fr-FR" b="1" dirty="0">
                <a:solidFill>
                  <a:srgbClr val="C00000"/>
                </a:solidFill>
              </a:rPr>
              <a:t>Tâche finale : </a:t>
            </a:r>
            <a:endParaRPr lang="fr-FR" b="1" dirty="0" smtClean="0">
              <a:solidFill>
                <a:srgbClr val="C00000"/>
              </a:solidFill>
            </a:endParaRPr>
          </a:p>
          <a:p>
            <a:pPr>
              <a:buNone/>
            </a:pPr>
            <a:r>
              <a:rPr lang="fr-FR" b="1" dirty="0" smtClean="0"/>
              <a:t>Définir </a:t>
            </a:r>
            <a:r>
              <a:rPr lang="fr-FR" b="1" dirty="0"/>
              <a:t>une image de la femme de Cabaret dans le contexte des années 30 et de la montée du nazisme : organiser une exposition 	</a:t>
            </a:r>
          </a:p>
          <a:p>
            <a:endParaRPr lang="fr-FR" dirty="0"/>
          </a:p>
        </p:txBody>
      </p:sp>
      <p:sp>
        <p:nvSpPr>
          <p:cNvPr id="4" name="Titre 4"/>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6000" dirty="0">
                <a:solidFill>
                  <a:schemeClr val="tx1">
                    <a:lumMod val="95000"/>
                    <a:lumOff val="5000"/>
                  </a:schemeClr>
                </a:solidFill>
                <a:latin typeface="Onyx" pitchFamily="82" charset="0"/>
              </a:rPr>
              <a:t>M</a:t>
            </a:r>
            <a:r>
              <a:rPr lang="fr-FR" sz="6000" dirty="0" smtClean="0">
                <a:solidFill>
                  <a:schemeClr val="tx1">
                    <a:lumMod val="95000"/>
                    <a:lumOff val="5000"/>
                  </a:schemeClr>
                </a:solidFill>
                <a:latin typeface="Onyx" pitchFamily="82" charset="0"/>
              </a:rPr>
              <a:t>arlène Dietrich: une femme de cabaret</a:t>
            </a:r>
            <a:endParaRPr lang="fr-FR" sz="6000" dirty="0">
              <a:solidFill>
                <a:schemeClr val="tx1">
                  <a:lumMod val="95000"/>
                  <a:lumOff val="5000"/>
                </a:schemeClr>
              </a:solidFill>
              <a:latin typeface="Onyx" pitchFamily="8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isque magnétique 3"/>
          <p:cNvSpPr/>
          <p:nvPr/>
        </p:nvSpPr>
        <p:spPr>
          <a:xfrm>
            <a:off x="1475656" y="548680"/>
            <a:ext cx="6336704" cy="1728192"/>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9600" dirty="0" smtClean="0">
                <a:latin typeface="Onyx" pitchFamily="82" charset="0"/>
              </a:rPr>
              <a:t>OU ENCORE</a:t>
            </a:r>
          </a:p>
          <a:p>
            <a:pPr algn="ctr"/>
            <a:endParaRPr lang="fr-FR" dirty="0"/>
          </a:p>
        </p:txBody>
      </p:sp>
      <p:sp>
        <p:nvSpPr>
          <p:cNvPr id="5" name="Rectangle 4"/>
          <p:cNvSpPr/>
          <p:nvPr/>
        </p:nvSpPr>
        <p:spPr>
          <a:xfrm>
            <a:off x="3779912" y="2996952"/>
            <a:ext cx="2016224" cy="2400657"/>
          </a:xfrm>
          <a:prstGeom prst="rect">
            <a:avLst/>
          </a:prstGeom>
          <a:noFill/>
        </p:spPr>
        <p:txBody>
          <a:bodyPr wrap="square" lIns="91440" tIns="45720" rIns="91440" bIns="45720">
            <a:spAutoFit/>
          </a:bodyPr>
          <a:lstStyle/>
          <a:p>
            <a:pPr algn="ctr"/>
            <a:r>
              <a:rPr lang="fr-FR" sz="15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Histoire: </a:t>
            </a:r>
            <a:r>
              <a:rPr lang="fr-FR" sz="4900" dirty="0" smtClean="0">
                <a:solidFill>
                  <a:schemeClr val="tx1">
                    <a:lumMod val="95000"/>
                    <a:lumOff val="5000"/>
                  </a:schemeClr>
                </a:solidFill>
                <a:latin typeface="Onyx" pitchFamily="82" charset="0"/>
              </a:rPr>
              <a:t>un exemple en classe de 4ème </a:t>
            </a:r>
            <a:endParaRPr lang="fr-FR" sz="4900" dirty="0">
              <a:solidFill>
                <a:schemeClr val="tx1">
                  <a:lumMod val="95000"/>
                  <a:lumOff val="5000"/>
                </a:schemeClr>
              </a:solidFill>
              <a:latin typeface="Onyx"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467544" y="1916832"/>
            <a:ext cx="2448272" cy="309634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203848" y="1556792"/>
            <a:ext cx="2880320" cy="41764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rot="20741896">
            <a:off x="5893716" y="4055141"/>
            <a:ext cx="3019425" cy="2247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a:t>
            </a:r>
            <a:r>
              <a:rPr lang="fr-FR" sz="5300" dirty="0" smtClean="0">
                <a:solidFill>
                  <a:schemeClr val="tx1">
                    <a:lumMod val="95000"/>
                    <a:lumOff val="5000"/>
                  </a:schemeClr>
                </a:solidFill>
                <a:latin typeface="Onyx" pitchFamily="82" charset="0"/>
              </a:rPr>
              <a:t>Madame du Châtelet: femme savante des Lumières </a:t>
            </a:r>
            <a:endParaRPr lang="fr-FR" sz="5300" dirty="0">
              <a:solidFill>
                <a:schemeClr val="tx1">
                  <a:lumMod val="95000"/>
                  <a:lumOff val="5000"/>
                </a:schemeClr>
              </a:solidFill>
              <a:latin typeface="Onyx" pitchFamily="82" charset="0"/>
            </a:endParaRPr>
          </a:p>
        </p:txBody>
      </p:sp>
      <p:sp>
        <p:nvSpPr>
          <p:cNvPr id="5" name="Espace réservé du contenu 2"/>
          <p:cNvSpPr>
            <a:spLocks noGrp="1"/>
          </p:cNvSpPr>
          <p:nvPr>
            <p:ph idx="1"/>
          </p:nvPr>
        </p:nvSpPr>
        <p:spPr>
          <a:xfrm>
            <a:off x="457200" y="1600200"/>
            <a:ext cx="8229600" cy="4997152"/>
          </a:xfrm>
          <a:solidFill>
            <a:schemeClr val="accent6">
              <a:lumMod val="60000"/>
              <a:lumOff val="40000"/>
            </a:schemeClr>
          </a:solidFill>
        </p:spPr>
        <p:txBody>
          <a:bodyPr>
            <a:normAutofit fontScale="25000" lnSpcReduction="20000"/>
          </a:bodyPr>
          <a:lstStyle/>
          <a:p>
            <a:r>
              <a:rPr lang="fr-FR" sz="6400" dirty="0" smtClean="0">
                <a:solidFill>
                  <a:srgbClr val="C00000"/>
                </a:solidFill>
              </a:rPr>
              <a:t>Supports iconographiques </a:t>
            </a:r>
            <a:r>
              <a:rPr lang="fr-FR" sz="6400" dirty="0">
                <a:solidFill>
                  <a:srgbClr val="C00000"/>
                </a:solidFill>
              </a:rPr>
              <a:t>: </a:t>
            </a:r>
            <a:endParaRPr lang="fr-FR" sz="6400" dirty="0" smtClean="0">
              <a:solidFill>
                <a:srgbClr val="C00000"/>
              </a:solidFill>
            </a:endParaRPr>
          </a:p>
          <a:p>
            <a:pPr>
              <a:buNone/>
            </a:pPr>
            <a:endParaRPr lang="fr-FR" spc="-150" dirty="0">
              <a:solidFill>
                <a:srgbClr val="C00000"/>
              </a:solidFill>
            </a:endParaRPr>
          </a:p>
          <a:p>
            <a:pPr>
              <a:buNone/>
            </a:pPr>
            <a:r>
              <a:rPr lang="fr-FR" sz="6400" dirty="0" smtClean="0"/>
              <a:t>-</a:t>
            </a:r>
            <a:r>
              <a:rPr lang="fr-FR" sz="6400" i="1" dirty="0" smtClean="0"/>
              <a:t>Mme Du Châtelet à sa table de travail</a:t>
            </a:r>
            <a:r>
              <a:rPr lang="fr-FR" sz="6400" dirty="0" smtClean="0"/>
              <a:t>, </a:t>
            </a:r>
            <a:r>
              <a:rPr lang="fr-FR" sz="6400" dirty="0" err="1" smtClean="0"/>
              <a:t>Choisel</a:t>
            </a:r>
            <a:r>
              <a:rPr lang="fr-FR" sz="6400" dirty="0" smtClean="0"/>
              <a:t>  </a:t>
            </a:r>
          </a:p>
          <a:p>
            <a:pPr>
              <a:buNone/>
            </a:pPr>
            <a:r>
              <a:rPr lang="fr-FR" sz="6400" dirty="0" smtClean="0"/>
              <a:t>-La marquise Du Châtelet, de Marianne Loir.</a:t>
            </a:r>
          </a:p>
          <a:p>
            <a:pPr>
              <a:buNone/>
            </a:pPr>
            <a:r>
              <a:rPr lang="fr-FR" sz="6400" dirty="0" smtClean="0"/>
              <a:t>- Illustration du livre de Voltaire : </a:t>
            </a:r>
            <a:r>
              <a:rPr lang="fr-FR" sz="6400" u="sng" dirty="0" smtClean="0"/>
              <a:t>Eléments de la philosophie de Newton…</a:t>
            </a:r>
            <a:endParaRPr lang="fr-FR" sz="6400" dirty="0" smtClean="0"/>
          </a:p>
          <a:p>
            <a:pPr>
              <a:buNone/>
            </a:pPr>
            <a:endParaRPr lang="fr-FR" dirty="0" smtClean="0"/>
          </a:p>
          <a:p>
            <a:r>
              <a:rPr lang="fr-FR" sz="6400" dirty="0" smtClean="0">
                <a:solidFill>
                  <a:srgbClr val="CC0000"/>
                </a:solidFill>
              </a:rPr>
              <a:t>Objectifs :</a:t>
            </a:r>
          </a:p>
          <a:p>
            <a:pPr>
              <a:buNone/>
            </a:pPr>
            <a:r>
              <a:rPr lang="fr-FR" sz="6400" dirty="0" smtClean="0">
                <a:solidFill>
                  <a:srgbClr val="CC0000"/>
                </a:solidFill>
              </a:rPr>
              <a:t>-  </a:t>
            </a:r>
            <a:r>
              <a:rPr lang="fr-FR" sz="6400" dirty="0" smtClean="0"/>
              <a:t>L’étude permet de comprendre les particularités de cette femme dans son époque et de retrouver des éléments qui caractérisent le mouvement intellectuel, scientifique et artistique des Lumières.</a:t>
            </a:r>
          </a:p>
          <a:p>
            <a:pPr>
              <a:buNone/>
            </a:pPr>
            <a:endParaRPr lang="fr-FR" dirty="0" smtClean="0"/>
          </a:p>
          <a:p>
            <a:r>
              <a:rPr lang="fr-FR" sz="6400" dirty="0" smtClean="0">
                <a:solidFill>
                  <a:srgbClr val="CC0000"/>
                </a:solidFill>
              </a:rPr>
              <a:t>Problématique : </a:t>
            </a:r>
          </a:p>
          <a:p>
            <a:pPr>
              <a:buNone/>
            </a:pPr>
            <a:r>
              <a:rPr lang="fr-FR" sz="6400" dirty="0" smtClean="0">
                <a:solidFill>
                  <a:srgbClr val="CC0000"/>
                </a:solidFill>
              </a:rPr>
              <a:t>- </a:t>
            </a:r>
            <a:r>
              <a:rPr lang="fr-FR" sz="6400" dirty="0" smtClean="0"/>
              <a:t>Comprendre en quoi cette femme est une exception dans ce monde, en quoi ses relations avec Voltaire ont aidé à sa reconnaissance, montrer que l’émancipation des femmes n’est  pas chose aisée à l’époque des Lumières et que </a:t>
            </a:r>
            <a:r>
              <a:rPr lang="fr-FR" sz="6400" b="1" dirty="0" smtClean="0"/>
              <a:t> </a:t>
            </a:r>
            <a:r>
              <a:rPr lang="fr-FR" sz="6400" dirty="0" smtClean="0"/>
              <a:t>la période ne met pas fin à la  misogynie </a:t>
            </a:r>
            <a:r>
              <a:rPr lang="fr-FR" sz="6400" dirty="0" smtClean="0"/>
              <a:t> de certains</a:t>
            </a:r>
            <a:r>
              <a:rPr lang="fr-FR" sz="6400" b="1" dirty="0" smtClean="0"/>
              <a:t>.</a:t>
            </a:r>
            <a:endParaRPr lang="fr-FR" sz="6400" dirty="0" smtClean="0"/>
          </a:p>
          <a:p>
            <a:endParaRPr lang="fr-FR" dirty="0" smtClean="0"/>
          </a:p>
          <a:p>
            <a:r>
              <a:rPr lang="fr-FR" sz="6400" dirty="0" smtClean="0">
                <a:solidFill>
                  <a:srgbClr val="CC0000"/>
                </a:solidFill>
              </a:rPr>
              <a:t>Démarche :</a:t>
            </a:r>
          </a:p>
          <a:p>
            <a:pPr>
              <a:buNone/>
            </a:pPr>
            <a:r>
              <a:rPr lang="fr-FR" sz="6400" dirty="0" smtClean="0"/>
              <a:t> - Dans un premier temps : l’analyse des 2 tableaux d’Emilie Du châtelet, permet de mettre en évidence la femme et la savante. </a:t>
            </a:r>
          </a:p>
          <a:p>
            <a:pPr>
              <a:buNone/>
            </a:pPr>
            <a:r>
              <a:rPr lang="fr-FR" sz="6400" dirty="0" smtClean="0"/>
              <a:t>- Dans un second temps : l’analyse de l’illustration du livre de Voltaire, permet d’analyser en quoi elle est particulière pour son époque, de déterminer les liens entre les 2 personnages.</a:t>
            </a:r>
          </a:p>
          <a:p>
            <a:pPr>
              <a:buNone/>
            </a:pPr>
            <a:r>
              <a:rPr lang="fr-FR" sz="6400" dirty="0" smtClean="0"/>
              <a:t> </a:t>
            </a:r>
          </a:p>
          <a:p>
            <a:pPr>
              <a:buNone/>
            </a:pPr>
            <a:r>
              <a:rPr lang="fr-FR" sz="6400" dirty="0" smtClean="0"/>
              <a:t> </a:t>
            </a:r>
          </a:p>
          <a:p>
            <a:endParaRPr lang="fr-FR" sz="5600" dirty="0" smtClean="0"/>
          </a:p>
          <a:p>
            <a:pPr>
              <a:buNone/>
            </a:pPr>
            <a:r>
              <a:rPr lang="fr-FR" sz="5600" dirty="0" smtClean="0"/>
              <a:t> </a:t>
            </a:r>
          </a:p>
          <a:p>
            <a:endParaRPr lang="fr-FR" dirty="0" smtClean="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fornian FB" pitchFamily="18" charset="0"/>
                <a:cs typeface="Calibri" pitchFamily="34" charset="0"/>
              </a:rPr>
              <a:t> </a:t>
            </a:r>
            <a:endParaRPr lang="fr-FR" dirty="0">
              <a:latin typeface="Californian FB" pitchFamily="18" charset="0"/>
              <a:cs typeface="Calibri" pitchFamily="34" charset="0"/>
            </a:endParaRPr>
          </a:p>
        </p:txBody>
      </p:sp>
      <p:sp>
        <p:nvSpPr>
          <p:cNvPr id="3" name="Espace réservé du contenu 2"/>
          <p:cNvSpPr>
            <a:spLocks noGrp="1"/>
          </p:cNvSpPr>
          <p:nvPr>
            <p:ph idx="1"/>
          </p:nvPr>
        </p:nvSpPr>
        <p:spPr>
          <a:xfrm>
            <a:off x="395536" y="2348880"/>
            <a:ext cx="8229600" cy="3744416"/>
          </a:xfrm>
        </p:spPr>
        <p:txBody>
          <a:bodyPr>
            <a:normAutofit/>
          </a:bodyPr>
          <a:lstStyle/>
          <a:p>
            <a:r>
              <a:rPr lang="fr-FR" sz="2400" dirty="0" smtClean="0"/>
              <a:t>Comment certaines représentations de la femme au fil du temps et au cœur des arts peuvent-elles éclairer le fonctionnement de notre société, de nos relations humaines et de notre culture ?</a:t>
            </a:r>
          </a:p>
          <a:p>
            <a:pPr>
              <a:buNone/>
            </a:pPr>
            <a:endParaRPr lang="fr-FR" sz="2400" dirty="0" smtClean="0"/>
          </a:p>
          <a:p>
            <a:r>
              <a:rPr lang="fr-FR" sz="2400" dirty="0" smtClean="0"/>
              <a:t>Comment l’interprétation de ces représentations peut-elle conduire à la </a:t>
            </a:r>
            <a:r>
              <a:rPr lang="fr-FR" sz="2400" dirty="0" smtClean="0"/>
              <a:t>prise de conscience </a:t>
            </a:r>
            <a:r>
              <a:rPr lang="fr-FR" sz="2400" dirty="0" smtClean="0"/>
              <a:t>d’une évolution au cours des siècles et à une remise en question voire à la déconstruction du mythe </a:t>
            </a:r>
            <a:r>
              <a:rPr lang="fr-FR" sz="2400" dirty="0" smtClean="0"/>
              <a:t>de « la » femme lorsque </a:t>
            </a:r>
            <a:r>
              <a:rPr lang="fr-FR" sz="2400" dirty="0" smtClean="0"/>
              <a:t>celui-ci est lié au mal?</a:t>
            </a:r>
            <a:endParaRPr lang="fr-FR" sz="2400" dirty="0"/>
          </a:p>
        </p:txBody>
      </p:sp>
      <p:sp>
        <p:nvSpPr>
          <p:cNvPr id="4" name="Ellipse 3"/>
          <p:cNvSpPr/>
          <p:nvPr/>
        </p:nvSpPr>
        <p:spPr>
          <a:xfrm>
            <a:off x="1259632" y="548680"/>
            <a:ext cx="6264696"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smtClean="0">
                <a:solidFill>
                  <a:schemeClr val="tx1"/>
                </a:solidFill>
                <a:latin typeface="Onyx" pitchFamily="82" charset="0"/>
                <a:cs typeface="Calibri" pitchFamily="34" charset="0"/>
              </a:rPr>
              <a:t>Problématique:</a:t>
            </a:r>
            <a:endParaRPr lang="fr-FR" sz="7200" dirty="0">
              <a:solidFill>
                <a:schemeClr val="tx1"/>
              </a:solidFill>
              <a:latin typeface="Onyx"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fr-FR" sz="6000" dirty="0" smtClean="0">
                <a:latin typeface="Onyx" pitchFamily="82" charset="0"/>
              </a:rPr>
              <a:t>Matières concernées </a:t>
            </a:r>
            <a:endParaRPr lang="fr-FR" sz="6000" dirty="0">
              <a:latin typeface="Onyx" pitchFamily="82" charset="0"/>
            </a:endParaRPr>
          </a:p>
        </p:txBody>
      </p:sp>
      <p:graphicFrame>
        <p:nvGraphicFramePr>
          <p:cNvPr id="7" name="Espace réservé du contenu 6"/>
          <p:cNvGraphicFramePr>
            <a:graphicFrameLocks noGrp="1"/>
          </p:cNvGraphicFramePr>
          <p:nvPr>
            <p:ph idx="1"/>
          </p:nvPr>
        </p:nvGraphicFramePr>
        <p:xfrm>
          <a:off x="457200" y="1672208"/>
          <a:ext cx="8229600"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611560" y="332656"/>
            <a:ext cx="7848872" cy="914400"/>
          </a:xfrm>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smtClean="0">
                <a:solidFill>
                  <a:schemeClr val="tx1">
                    <a:lumMod val="95000"/>
                    <a:lumOff val="5000"/>
                  </a:schemeClr>
                </a:solidFill>
                <a:latin typeface="Onyx" pitchFamily="82" charset="0"/>
              </a:rPr>
              <a:t> Français</a:t>
            </a:r>
            <a:endParaRPr lang="fr-FR" sz="7200" dirty="0">
              <a:solidFill>
                <a:schemeClr val="tx1">
                  <a:lumMod val="95000"/>
                  <a:lumOff val="5000"/>
                </a:schemeClr>
              </a:solidFill>
              <a:latin typeface="Onyx" pitchFamily="82"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79512" y="2924944"/>
            <a:ext cx="2429093" cy="341302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339752" y="1844824"/>
            <a:ext cx="2362670" cy="3343563"/>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644008" y="2204864"/>
            <a:ext cx="2344291" cy="345638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848195" y="3356992"/>
            <a:ext cx="2295805" cy="3175049"/>
          </a:xfrm>
          <a:prstGeom prst="rect">
            <a:avLst/>
          </a:prstGeom>
          <a:noFill/>
          <a:ln w="9525">
            <a:noFill/>
            <a:miter lim="800000"/>
            <a:headEnd/>
            <a:tailEnd/>
          </a:ln>
        </p:spPr>
      </p:pic>
      <p:sp>
        <p:nvSpPr>
          <p:cNvPr id="9" name="ZoneTexte 8"/>
          <p:cNvSpPr txBox="1"/>
          <p:nvPr/>
        </p:nvSpPr>
        <p:spPr>
          <a:xfrm>
            <a:off x="5508104" y="1484784"/>
            <a:ext cx="288032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r>
              <a:rPr lang="fr-FR" sz="3200" b="1" dirty="0" smtClean="0">
                <a:latin typeface="MingLiU_HKSCS-ExtB" pitchFamily="18" charset="-120"/>
                <a:ea typeface="MingLiU_HKSCS-ExtB" pitchFamily="18" charset="-120"/>
              </a:rPr>
              <a:t>Classe de 6</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sp>
        <p:nvSpPr>
          <p:cNvPr id="10" name="ZoneTexte 9"/>
          <p:cNvSpPr txBox="1"/>
          <p:nvPr/>
        </p:nvSpPr>
        <p:spPr>
          <a:xfrm>
            <a:off x="539552" y="6309320"/>
            <a:ext cx="301686" cy="369332"/>
          </a:xfrm>
          <a:prstGeom prst="rect">
            <a:avLst/>
          </a:prstGeom>
          <a:solidFill>
            <a:schemeClr val="accent6">
              <a:lumMod val="40000"/>
              <a:lumOff val="60000"/>
            </a:schemeClr>
          </a:solidFill>
        </p:spPr>
        <p:txBody>
          <a:bodyPr wrap="none" rtlCol="0">
            <a:spAutoFit/>
          </a:bodyPr>
          <a:lstStyle/>
          <a:p>
            <a:r>
              <a:rPr lang="fr-FR" dirty="0" smtClean="0"/>
              <a:t>1</a:t>
            </a:r>
            <a:endParaRPr lang="fr-FR" dirty="0"/>
          </a:p>
        </p:txBody>
      </p:sp>
      <p:sp>
        <p:nvSpPr>
          <p:cNvPr id="11" name="ZoneTexte 10"/>
          <p:cNvSpPr txBox="1"/>
          <p:nvPr/>
        </p:nvSpPr>
        <p:spPr>
          <a:xfrm>
            <a:off x="4644008" y="5661248"/>
            <a:ext cx="301686" cy="369332"/>
          </a:xfrm>
          <a:prstGeom prst="rect">
            <a:avLst/>
          </a:prstGeom>
          <a:solidFill>
            <a:schemeClr val="accent6">
              <a:lumMod val="40000"/>
              <a:lumOff val="60000"/>
            </a:schemeClr>
          </a:solidFill>
        </p:spPr>
        <p:txBody>
          <a:bodyPr wrap="none" rtlCol="0">
            <a:spAutoFit/>
          </a:bodyPr>
          <a:lstStyle/>
          <a:p>
            <a:r>
              <a:rPr lang="fr-FR" dirty="0"/>
              <a:t>3</a:t>
            </a:r>
          </a:p>
        </p:txBody>
      </p:sp>
      <p:sp>
        <p:nvSpPr>
          <p:cNvPr id="12" name="ZoneTexte 11"/>
          <p:cNvSpPr txBox="1"/>
          <p:nvPr/>
        </p:nvSpPr>
        <p:spPr>
          <a:xfrm>
            <a:off x="2627784" y="5157192"/>
            <a:ext cx="301686" cy="369332"/>
          </a:xfrm>
          <a:prstGeom prst="rect">
            <a:avLst/>
          </a:prstGeom>
          <a:solidFill>
            <a:schemeClr val="accent6">
              <a:lumMod val="40000"/>
              <a:lumOff val="60000"/>
            </a:schemeClr>
          </a:solidFill>
        </p:spPr>
        <p:txBody>
          <a:bodyPr wrap="none" rtlCol="0">
            <a:spAutoFit/>
          </a:bodyPr>
          <a:lstStyle/>
          <a:p>
            <a:r>
              <a:rPr lang="fr-FR" dirty="0" smtClean="0"/>
              <a:t>2</a:t>
            </a:r>
            <a:endParaRPr lang="fr-FR" dirty="0"/>
          </a:p>
        </p:txBody>
      </p:sp>
      <p:sp>
        <p:nvSpPr>
          <p:cNvPr id="13" name="ZoneTexte 12"/>
          <p:cNvSpPr txBox="1"/>
          <p:nvPr/>
        </p:nvSpPr>
        <p:spPr>
          <a:xfrm>
            <a:off x="6876256" y="6488668"/>
            <a:ext cx="301686" cy="369332"/>
          </a:xfrm>
          <a:prstGeom prst="rect">
            <a:avLst/>
          </a:prstGeom>
          <a:solidFill>
            <a:schemeClr val="accent6">
              <a:lumMod val="40000"/>
              <a:lumOff val="60000"/>
            </a:schemeClr>
          </a:solidFill>
        </p:spPr>
        <p:txBody>
          <a:bodyPr wrap="none" rtlCol="0">
            <a:spAutoFit/>
          </a:bodyPr>
          <a:lstStyle/>
          <a:p>
            <a:r>
              <a:rPr lang="fr-FR" dirty="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051720" y="332656"/>
            <a:ext cx="5328592" cy="914400"/>
          </a:xfrm>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curieuse</a:t>
            </a:r>
            <a:endParaRPr lang="fr-FR" sz="6000" dirty="0">
              <a:solidFill>
                <a:schemeClr val="tx1">
                  <a:lumMod val="95000"/>
                  <a:lumOff val="5000"/>
                </a:schemeClr>
              </a:solidFill>
              <a:latin typeface="Onyx" pitchFamily="82" charset="0"/>
            </a:endParaRPr>
          </a:p>
        </p:txBody>
      </p:sp>
      <p:sp>
        <p:nvSpPr>
          <p:cNvPr id="7" name="Espace réservé du contenu 6"/>
          <p:cNvSpPr>
            <a:spLocks noGrp="1"/>
          </p:cNvSpPr>
          <p:nvPr>
            <p:ph idx="1"/>
          </p:nvPr>
        </p:nvSpPr>
        <p:spPr>
          <a:solidFill>
            <a:schemeClr val="accent6">
              <a:lumMod val="60000"/>
              <a:lumOff val="40000"/>
            </a:schemeClr>
          </a:solidFill>
        </p:spPr>
        <p:txBody>
          <a:bodyPr>
            <a:normAutofit fontScale="55000" lnSpcReduction="20000"/>
          </a:bodyPr>
          <a:lstStyle/>
          <a:p>
            <a:r>
              <a:rPr lang="fr-FR" dirty="0" smtClean="0">
                <a:solidFill>
                  <a:srgbClr val="CC0000"/>
                </a:solidFill>
              </a:rPr>
              <a:t> </a:t>
            </a:r>
            <a:r>
              <a:rPr lang="fr-FR" b="1" dirty="0">
                <a:solidFill>
                  <a:srgbClr val="CC0000"/>
                </a:solidFill>
              </a:rPr>
              <a:t>Supports littéraires : </a:t>
            </a:r>
          </a:p>
          <a:p>
            <a:pPr>
              <a:buNone/>
            </a:pPr>
            <a:r>
              <a:rPr lang="fr-FR" dirty="0"/>
              <a:t>-le mythe d’Eve </a:t>
            </a:r>
          </a:p>
          <a:p>
            <a:pPr>
              <a:buNone/>
            </a:pPr>
            <a:r>
              <a:rPr lang="fr-FR" dirty="0"/>
              <a:t>-le mythe de Pandore </a:t>
            </a:r>
            <a:endParaRPr lang="fr-FR" dirty="0" smtClean="0"/>
          </a:p>
          <a:p>
            <a:pPr>
              <a:buNone/>
            </a:pPr>
            <a:endParaRPr lang="fr-FR" dirty="0"/>
          </a:p>
          <a:p>
            <a:r>
              <a:rPr lang="fr-FR" b="1" dirty="0">
                <a:solidFill>
                  <a:srgbClr val="CC0000"/>
                </a:solidFill>
              </a:rPr>
              <a:t>Supports picturaux : </a:t>
            </a:r>
          </a:p>
          <a:p>
            <a:pPr>
              <a:buNone/>
            </a:pPr>
            <a:r>
              <a:rPr lang="fr-FR" dirty="0"/>
              <a:t>-Cranach l’Ancien, </a:t>
            </a:r>
            <a:r>
              <a:rPr lang="fr-FR" i="1" dirty="0"/>
              <a:t>Adam et Eve, 1531 : Eve dans la posture de la tentatrice qui tend la pomme à Adam </a:t>
            </a:r>
          </a:p>
          <a:p>
            <a:pPr>
              <a:buNone/>
            </a:pPr>
            <a:r>
              <a:rPr lang="fr-FR" dirty="0"/>
              <a:t>-Peter Paul Rubens, Adam et Eve, entre 1598 et 1600 : Adam semble mettre Eve en garde. </a:t>
            </a:r>
          </a:p>
          <a:p>
            <a:pPr>
              <a:buNone/>
            </a:pPr>
            <a:r>
              <a:rPr lang="fr-FR" dirty="0"/>
              <a:t>-John William Waterhouse, </a:t>
            </a:r>
            <a:r>
              <a:rPr lang="fr-FR" i="1" dirty="0" err="1"/>
              <a:t>Pandora</a:t>
            </a:r>
            <a:r>
              <a:rPr lang="fr-FR" i="1" dirty="0"/>
              <a:t>, 1896 : deux versions, la première (la rousse) évoque une curiosité coupable et la seconde (la brune) évoque une curiosité plus </a:t>
            </a:r>
            <a:r>
              <a:rPr lang="fr-FR" i="1" dirty="0" smtClean="0"/>
              <a:t>innocente</a:t>
            </a:r>
          </a:p>
          <a:p>
            <a:pPr>
              <a:buNone/>
            </a:pPr>
            <a:r>
              <a:rPr lang="fr-FR" i="1" dirty="0" smtClean="0"/>
              <a:t> </a:t>
            </a:r>
            <a:endParaRPr lang="fr-FR" i="1" dirty="0"/>
          </a:p>
          <a:p>
            <a:r>
              <a:rPr lang="fr-FR" b="1" dirty="0">
                <a:solidFill>
                  <a:srgbClr val="CC0000"/>
                </a:solidFill>
              </a:rPr>
              <a:t>Objectif : </a:t>
            </a:r>
          </a:p>
          <a:p>
            <a:pPr>
              <a:buNone/>
            </a:pPr>
            <a:r>
              <a:rPr lang="fr-FR" b="1" dirty="0"/>
              <a:t>Montrer que dans la représentation mythologique la femme est </a:t>
            </a:r>
            <a:r>
              <a:rPr lang="fr-FR" b="1" dirty="0" smtClean="0"/>
              <a:t>souvent responsable des malheurs </a:t>
            </a:r>
            <a:r>
              <a:rPr lang="fr-FR" b="1" dirty="0"/>
              <a:t>des hommes et du monde </a:t>
            </a:r>
            <a:r>
              <a:rPr lang="fr-FR" b="1" dirty="0" smtClean="0"/>
              <a:t> à cause de sa curiosité et ainsi mettre en éveil la réflexion des élèves afin de déconstruire le mythe.</a:t>
            </a:r>
            <a:endParaRPr lang="fr-FR" b="1" dirty="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Allemand</a:t>
            </a:r>
            <a:endParaRPr lang="fr-FR" sz="7200" dirty="0">
              <a:solidFill>
                <a:schemeClr val="tx1">
                  <a:lumMod val="95000"/>
                  <a:lumOff val="5000"/>
                </a:schemeClr>
              </a:solidFill>
              <a:latin typeface="Onyx" pitchFamily="82" charset="0"/>
            </a:endParaRPr>
          </a:p>
        </p:txBody>
      </p:sp>
      <p:pic>
        <p:nvPicPr>
          <p:cNvPr id="1031" name="Picture 7"/>
          <p:cNvPicPr>
            <a:picLocks noChangeAspect="1" noChangeArrowheads="1"/>
          </p:cNvPicPr>
          <p:nvPr/>
        </p:nvPicPr>
        <p:blipFill>
          <a:blip r:embed="rId3" cstate="print"/>
          <a:srcRect/>
          <a:stretch>
            <a:fillRect/>
          </a:stretch>
        </p:blipFill>
        <p:spPr bwMode="auto">
          <a:xfrm>
            <a:off x="395536" y="2060848"/>
            <a:ext cx="5348731" cy="3672408"/>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5868144" y="2060848"/>
            <a:ext cx="2857500" cy="3629025"/>
          </a:xfrm>
          <a:prstGeom prst="rect">
            <a:avLst/>
          </a:prstGeom>
          <a:noFill/>
          <a:ln w="9525">
            <a:noFill/>
            <a:miter lim="800000"/>
            <a:headEnd/>
            <a:tailEnd/>
          </a:ln>
        </p:spPr>
      </p:pic>
      <p:sp>
        <p:nvSpPr>
          <p:cNvPr id="16" name="ZoneTexte 15"/>
          <p:cNvSpPr txBox="1"/>
          <p:nvPr/>
        </p:nvSpPr>
        <p:spPr>
          <a:xfrm>
            <a:off x="5868144" y="1484784"/>
            <a:ext cx="288032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r>
              <a:rPr lang="fr-FR" sz="3200" b="1" dirty="0" smtClean="0">
                <a:latin typeface="MingLiU_HKSCS-ExtB" pitchFamily="18" charset="-120"/>
                <a:ea typeface="MingLiU_HKSCS-ExtB" pitchFamily="18" charset="-120"/>
              </a:rPr>
              <a:t>Classe de 6</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ound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solidFill>
                  <a:schemeClr val="tx1">
                    <a:lumMod val="95000"/>
                    <a:lumOff val="5000"/>
                  </a:schemeClr>
                </a:solidFill>
                <a:latin typeface="Onyx" pitchFamily="82" charset="0"/>
              </a:rPr>
              <a:t>La femme dans la mythologie nordique</a:t>
            </a:r>
            <a:endParaRPr lang="fr-FR" sz="6000" dirty="0">
              <a:solidFill>
                <a:schemeClr val="tx1">
                  <a:lumMod val="95000"/>
                  <a:lumOff val="5000"/>
                </a:schemeClr>
              </a:solidFill>
              <a:latin typeface="Onyx" pitchFamily="82" charset="0"/>
            </a:endParaRPr>
          </a:p>
        </p:txBody>
      </p:sp>
      <p:sp>
        <p:nvSpPr>
          <p:cNvPr id="5" name="Espace réservé du contenu 4"/>
          <p:cNvSpPr>
            <a:spLocks noGrp="1"/>
          </p:cNvSpPr>
          <p:nvPr>
            <p:ph idx="1"/>
          </p:nvPr>
        </p:nvSpPr>
        <p:spPr>
          <a:xfrm>
            <a:off x="457200" y="1600200"/>
            <a:ext cx="8229600" cy="4853136"/>
          </a:xfrm>
          <a:solidFill>
            <a:schemeClr val="accent6">
              <a:lumMod val="60000"/>
              <a:lumOff val="40000"/>
            </a:schemeClr>
          </a:solidFill>
        </p:spPr>
        <p:txBody>
          <a:bodyPr>
            <a:normAutofit fontScale="25000" lnSpcReduction="20000"/>
          </a:bodyPr>
          <a:lstStyle/>
          <a:p>
            <a:endParaRPr lang="fr-FR" dirty="0"/>
          </a:p>
          <a:p>
            <a:r>
              <a:rPr lang="fr-FR" sz="7200" b="1" dirty="0">
                <a:solidFill>
                  <a:schemeClr val="bg1"/>
                </a:solidFill>
              </a:rPr>
              <a:t> </a:t>
            </a:r>
            <a:r>
              <a:rPr lang="fr-FR" sz="7200" b="1" dirty="0">
                <a:solidFill>
                  <a:srgbClr val="CC0000"/>
                </a:solidFill>
              </a:rPr>
              <a:t>Support iconographique : </a:t>
            </a:r>
          </a:p>
          <a:p>
            <a:pPr>
              <a:buNone/>
            </a:pPr>
            <a:r>
              <a:rPr lang="fr-FR" sz="7200" dirty="0"/>
              <a:t>-les Walkyries : Johan Gustav Sandberg, 1818 : </a:t>
            </a:r>
            <a:r>
              <a:rPr lang="fr-FR" sz="7200" i="1" dirty="0"/>
              <a:t>La chevauchée des Walkyries : représentation de l’univers guerrier équestre et mise en évidence de leur origine : le Walhalla. </a:t>
            </a:r>
            <a:endParaRPr lang="fr-FR" sz="7200" i="1" dirty="0" smtClean="0"/>
          </a:p>
          <a:p>
            <a:r>
              <a:rPr lang="fr-FR" sz="7200" b="1" dirty="0" smtClean="0">
                <a:solidFill>
                  <a:srgbClr val="CC0000"/>
                </a:solidFill>
              </a:rPr>
              <a:t>Support </a:t>
            </a:r>
            <a:r>
              <a:rPr lang="fr-FR" sz="7200" b="1" dirty="0">
                <a:solidFill>
                  <a:srgbClr val="CC0000"/>
                </a:solidFill>
              </a:rPr>
              <a:t>musical : </a:t>
            </a:r>
          </a:p>
          <a:p>
            <a:pPr>
              <a:buNone/>
            </a:pPr>
            <a:r>
              <a:rPr lang="fr-FR" sz="7200" dirty="0"/>
              <a:t>-extrait de l’opéra de Wagner, </a:t>
            </a:r>
            <a:r>
              <a:rPr lang="fr-FR" sz="7200" i="1" dirty="0"/>
              <a:t>L’anneau de Nibelung, 1870 : la chevauchée des Walkyries (prélude de III, 1) </a:t>
            </a:r>
          </a:p>
          <a:p>
            <a:pPr>
              <a:buNone/>
            </a:pPr>
            <a:r>
              <a:rPr lang="fr-FR" sz="7200" dirty="0"/>
              <a:t>-Mise en </a:t>
            </a:r>
            <a:r>
              <a:rPr lang="fr-FR" sz="7200" dirty="0" err="1"/>
              <a:t>oeuvre</a:t>
            </a:r>
            <a:r>
              <a:rPr lang="fr-FR" sz="7200" dirty="0"/>
              <a:t> : en découvrant simultanément la peinture et l’extrait de l’opéra de Wagner, les élèves pourront, par exemple, trier de petites cartes sur lesquelles seront écrits des adjectifs pour décrire l’atmosphère. Pour approfondir, on pourra également aménager un support d’écoute : </a:t>
            </a:r>
            <a:r>
              <a:rPr lang="fr-FR" sz="7200" dirty="0" err="1"/>
              <a:t>Brünnhilde</a:t>
            </a:r>
            <a:r>
              <a:rPr lang="fr-FR" sz="7200" dirty="0"/>
              <a:t>, l’une des valkyries se présentera aux élèves et expliquera quel est son rôle. </a:t>
            </a:r>
            <a:endParaRPr lang="fr-FR" sz="7200" dirty="0" smtClean="0"/>
          </a:p>
          <a:p>
            <a:r>
              <a:rPr lang="fr-FR" sz="7200" b="1" dirty="0" smtClean="0">
                <a:solidFill>
                  <a:srgbClr val="CC0000"/>
                </a:solidFill>
              </a:rPr>
              <a:t>Support </a:t>
            </a:r>
            <a:r>
              <a:rPr lang="fr-FR" sz="7200" b="1" dirty="0">
                <a:solidFill>
                  <a:srgbClr val="CC0000"/>
                </a:solidFill>
              </a:rPr>
              <a:t>vidéo : </a:t>
            </a:r>
          </a:p>
          <a:p>
            <a:pPr>
              <a:buNone/>
            </a:pPr>
            <a:r>
              <a:rPr lang="fr-FR" sz="7200" dirty="0"/>
              <a:t>-extrait de l’émission </a:t>
            </a:r>
            <a:r>
              <a:rPr lang="fr-FR" sz="7200" i="1" dirty="0" err="1"/>
              <a:t>Karambolage</a:t>
            </a:r>
            <a:r>
              <a:rPr lang="fr-FR" sz="7200" i="1" dirty="0"/>
              <a:t> (DVD Arte) : l’origine de la marque « Vache qui rit » et l’utilisation à outrance des Valkyries à des fins de caricature dans le contexte des conflits franco-allemands </a:t>
            </a:r>
            <a:endParaRPr lang="fr-FR" sz="7200" i="1" dirty="0" smtClean="0"/>
          </a:p>
          <a:p>
            <a:r>
              <a:rPr lang="fr-FR" sz="7200" b="1" dirty="0" smtClean="0">
                <a:solidFill>
                  <a:srgbClr val="CC0000"/>
                </a:solidFill>
              </a:rPr>
              <a:t>Tâche </a:t>
            </a:r>
            <a:r>
              <a:rPr lang="fr-FR" sz="7200" b="1" dirty="0">
                <a:solidFill>
                  <a:srgbClr val="CC0000"/>
                </a:solidFill>
              </a:rPr>
              <a:t>finale : </a:t>
            </a:r>
          </a:p>
          <a:p>
            <a:pPr>
              <a:buNone/>
            </a:pPr>
            <a:r>
              <a:rPr lang="fr-FR" sz="7200" b="1" dirty="0"/>
              <a:t>Découvrir des personnages féminins clé dans la mythologie nordique. Comprendre leur fonction et étudier leur illustration dans </a:t>
            </a:r>
            <a:r>
              <a:rPr lang="fr-FR" sz="7200" b="1" dirty="0" smtClean="0"/>
              <a:t>l’œuvre de </a:t>
            </a:r>
            <a:r>
              <a:rPr lang="fr-FR" sz="7200" b="1" dirty="0"/>
              <a:t>Richard Wagner. </a:t>
            </a:r>
            <a:r>
              <a:rPr lang="fr-FR" sz="5500" b="1" dirty="0"/>
              <a:t>	</a:t>
            </a:r>
          </a:p>
          <a:p>
            <a:endParaRPr lang="fr-FR" sz="5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508104" y="1484784"/>
            <a:ext cx="2880320" cy="584775"/>
          </a:xfrm>
          <a:prstGeom prst="rect">
            <a:avLst/>
          </a:prstGeom>
          <a:solidFill>
            <a:schemeClr val="accent6">
              <a:lumMod val="40000"/>
              <a:lumOff val="60000"/>
            </a:schemeClr>
          </a:solidFill>
          <a:ln>
            <a:solidFill>
              <a:schemeClr val="bg2">
                <a:lumMod val="10000"/>
              </a:schemeClr>
            </a:solidFill>
          </a:ln>
        </p:spPr>
        <p:txBody>
          <a:bodyPr wrap="square" rtlCol="0">
            <a:spAutoFit/>
          </a:bodyPr>
          <a:lstStyle/>
          <a:p>
            <a:r>
              <a:rPr lang="fr-FR" sz="3200" b="1" dirty="0" smtClean="0">
                <a:latin typeface="MingLiU_HKSCS-ExtB" pitchFamily="18" charset="-120"/>
                <a:ea typeface="MingLiU_HKSCS-ExtB" pitchFamily="18" charset="-120"/>
              </a:rPr>
              <a:t>Classe de 5</a:t>
            </a:r>
            <a:r>
              <a:rPr lang="fr-FR" sz="3200" b="1" baseline="30000" dirty="0" smtClean="0">
                <a:latin typeface="MingLiU_HKSCS-ExtB" pitchFamily="18" charset="-120"/>
                <a:ea typeface="MingLiU_HKSCS-ExtB" pitchFamily="18" charset="-120"/>
              </a:rPr>
              <a:t>ème</a:t>
            </a:r>
            <a:r>
              <a:rPr lang="fr-FR" sz="3200" b="1" dirty="0" smtClean="0">
                <a:latin typeface="MingLiU_HKSCS-ExtB" pitchFamily="18" charset="-120"/>
                <a:ea typeface="MingLiU_HKSCS-ExtB" pitchFamily="18" charset="-120"/>
              </a:rPr>
              <a:t> </a:t>
            </a:r>
            <a:endParaRPr lang="fr-FR" sz="3200" b="1" dirty="0">
              <a:latin typeface="MingLiU_HKSCS-ExtB" pitchFamily="18" charset="-120"/>
              <a:ea typeface="MingLiU_HKSCS-ExtB" pitchFamily="18" charset="-120"/>
            </a:endParaRPr>
          </a:p>
        </p:txBody>
      </p:sp>
      <p:sp>
        <p:nvSpPr>
          <p:cNvPr id="6" name="Titre 5"/>
          <p:cNvSpPr>
            <a:spLocks noGrp="1"/>
          </p:cNvSpPr>
          <p:nvPr>
            <p:ph type="title"/>
          </p:nvPr>
        </p:nvSpPr>
        <p:spPr>
          <a:prstGeom prst="round2SameRect">
            <a:avLst/>
          </a:prstGeom>
          <a:solidFill>
            <a:schemeClr val="accent6">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fr-FR" sz="7200" dirty="0" smtClean="0">
                <a:solidFill>
                  <a:schemeClr val="tx1">
                    <a:lumMod val="95000"/>
                    <a:lumOff val="5000"/>
                  </a:schemeClr>
                </a:solidFill>
                <a:latin typeface="Onyx" pitchFamily="82" charset="0"/>
              </a:rPr>
              <a:t> Français</a:t>
            </a:r>
            <a:endParaRPr lang="fr-FR" sz="7200" dirty="0">
              <a:solidFill>
                <a:schemeClr val="tx1">
                  <a:lumMod val="95000"/>
                  <a:lumOff val="5000"/>
                </a:schemeClr>
              </a:solidFill>
              <a:latin typeface="Onyx" pitchFamily="82"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467544" y="1700808"/>
            <a:ext cx="3384377" cy="447909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rot="20800716">
            <a:off x="2836294" y="1745309"/>
            <a:ext cx="2580906" cy="2736304"/>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rot="567048">
            <a:off x="5855002" y="2186107"/>
            <a:ext cx="2624965" cy="2688133"/>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923928" y="4149080"/>
            <a:ext cx="2782845" cy="218407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1548</Words>
  <Application>Microsoft Office PowerPoint</Application>
  <PresentationFormat>Affichage à l'écran (4:3)</PresentationFormat>
  <Paragraphs>198</Paragraphs>
  <Slides>23</Slides>
  <Notes>9</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Une histoire des arts transversale</vt:lpstr>
      <vt:lpstr>Diapositive 2</vt:lpstr>
      <vt:lpstr> </vt:lpstr>
      <vt:lpstr>Matières concernées </vt:lpstr>
      <vt:lpstr>Diapositive 5</vt:lpstr>
      <vt:lpstr>Diapositive 6</vt:lpstr>
      <vt:lpstr> Allemand</vt:lpstr>
      <vt:lpstr>La femme dans la mythologie nordique</vt:lpstr>
      <vt:lpstr> Français</vt:lpstr>
      <vt:lpstr>La femme, complice du pêché d’amour</vt:lpstr>
      <vt:lpstr> Allemand</vt:lpstr>
      <vt:lpstr>La femme, objet du désir</vt:lpstr>
      <vt:lpstr> Français</vt:lpstr>
      <vt:lpstr>La femme mondaine</vt:lpstr>
      <vt:lpstr> Allemand</vt:lpstr>
      <vt:lpstr> Sissi, impératrice d’Autriche de la femme mondaine à la femme endeuillée»   </vt:lpstr>
      <vt:lpstr> Français</vt:lpstr>
      <vt:lpstr>La femme militante</vt:lpstr>
      <vt:lpstr> Allemand</vt:lpstr>
      <vt:lpstr>Marlène Dietrich: une femme de cabaret</vt:lpstr>
      <vt:lpstr>Diapositive 21</vt:lpstr>
      <vt:lpstr> Histoire: un exemple en classe de 4ème </vt:lpstr>
      <vt:lpstr> Madame du Châtelet: femme savante des Lumières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histoire des arts transversale</dc:title>
  <dc:creator>Céline</dc:creator>
  <cp:lastModifiedBy> </cp:lastModifiedBy>
  <cp:revision>43</cp:revision>
  <dcterms:created xsi:type="dcterms:W3CDTF">2012-02-01T18:52:00Z</dcterms:created>
  <dcterms:modified xsi:type="dcterms:W3CDTF">2012-03-26T07:27:20Z</dcterms:modified>
</cp:coreProperties>
</file>