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434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59" autoAdjust="0"/>
    <p:restoredTop sz="94660"/>
  </p:normalViewPr>
  <p:slideViewPr>
    <p:cSldViewPr>
      <p:cViewPr varScale="1">
        <p:scale>
          <a:sx n="69" d="100"/>
          <a:sy n="69" d="100"/>
        </p:scale>
        <p:origin x="-145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6947F-7DAF-4D89-9D7F-32CFC1B3165E}" type="datetimeFigureOut">
              <a:rPr lang="fr-FR" smtClean="0"/>
              <a:pPr/>
              <a:t>02/04/2012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98057-6B23-4CC1-B2AA-D40B85E4EC1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6947F-7DAF-4D89-9D7F-32CFC1B3165E}" type="datetimeFigureOut">
              <a:rPr lang="fr-FR" smtClean="0"/>
              <a:pPr/>
              <a:t>02/04/2012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98057-6B23-4CC1-B2AA-D40B85E4EC1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6947F-7DAF-4D89-9D7F-32CFC1B3165E}" type="datetimeFigureOut">
              <a:rPr lang="fr-FR" smtClean="0"/>
              <a:pPr/>
              <a:t>02/04/2012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98057-6B23-4CC1-B2AA-D40B85E4EC1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6947F-7DAF-4D89-9D7F-32CFC1B3165E}" type="datetimeFigureOut">
              <a:rPr lang="fr-FR" smtClean="0"/>
              <a:pPr/>
              <a:t>02/04/2012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98057-6B23-4CC1-B2AA-D40B85E4EC1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6947F-7DAF-4D89-9D7F-32CFC1B3165E}" type="datetimeFigureOut">
              <a:rPr lang="fr-FR" smtClean="0"/>
              <a:pPr/>
              <a:t>02/04/2012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98057-6B23-4CC1-B2AA-D40B85E4EC1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6947F-7DAF-4D89-9D7F-32CFC1B3165E}" type="datetimeFigureOut">
              <a:rPr lang="fr-FR" smtClean="0"/>
              <a:pPr/>
              <a:t>02/04/2012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98057-6B23-4CC1-B2AA-D40B85E4EC1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6947F-7DAF-4D89-9D7F-32CFC1B3165E}" type="datetimeFigureOut">
              <a:rPr lang="fr-FR" smtClean="0"/>
              <a:pPr/>
              <a:t>02/04/2012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98057-6B23-4CC1-B2AA-D40B85E4EC1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6947F-7DAF-4D89-9D7F-32CFC1B3165E}" type="datetimeFigureOut">
              <a:rPr lang="fr-FR" smtClean="0"/>
              <a:pPr/>
              <a:t>02/04/2012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98057-6B23-4CC1-B2AA-D40B85E4EC1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6947F-7DAF-4D89-9D7F-32CFC1B3165E}" type="datetimeFigureOut">
              <a:rPr lang="fr-FR" smtClean="0"/>
              <a:pPr/>
              <a:t>02/04/2012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98057-6B23-4CC1-B2AA-D40B85E4EC1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6947F-7DAF-4D89-9D7F-32CFC1B3165E}" type="datetimeFigureOut">
              <a:rPr lang="fr-FR" smtClean="0"/>
              <a:pPr/>
              <a:t>02/04/2012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98057-6B23-4CC1-B2AA-D40B85E4EC1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6947F-7DAF-4D89-9D7F-32CFC1B3165E}" type="datetimeFigureOut">
              <a:rPr lang="fr-FR" smtClean="0"/>
              <a:pPr/>
              <a:t>02/04/2012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98057-6B23-4CC1-B2AA-D40B85E4EC1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4343">
                <a:alpha val="89804"/>
              </a:srgbClr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path path="circle">
            <a:fillToRect l="100000" t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A6947F-7DAF-4D89-9D7F-32CFC1B3165E}" type="datetimeFigureOut">
              <a:rPr lang="fr-FR" smtClean="0"/>
              <a:pPr/>
              <a:t>02/04/2012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B98057-6B23-4CC1-B2AA-D40B85E4EC1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fr-FR" sz="8000" b="1" dirty="0" smtClean="0">
                <a:latin typeface="Baskerville Old Face" pitchFamily="18" charset="0"/>
              </a:rPr>
              <a:t/>
            </a:r>
            <a:br>
              <a:rPr lang="fr-FR" sz="8000" b="1" dirty="0" smtClean="0">
                <a:latin typeface="Baskerville Old Face" pitchFamily="18" charset="0"/>
              </a:rPr>
            </a:br>
            <a:r>
              <a:rPr lang="fr-FR" sz="8000" b="1" dirty="0" smtClean="0">
                <a:latin typeface="Baskerville Old Face" pitchFamily="18" charset="0"/>
              </a:rPr>
              <a:t>Regard </a:t>
            </a:r>
            <a:r>
              <a:rPr lang="fr-FR" sz="8000" b="1" dirty="0">
                <a:latin typeface="Baskerville Old Face" pitchFamily="18" charset="0"/>
              </a:rPr>
              <a:t>sur le XIXe </a:t>
            </a:r>
            <a:r>
              <a:rPr lang="fr-FR" sz="8000" b="1" dirty="0" smtClean="0">
                <a:latin typeface="Baskerville Old Face" pitchFamily="18" charset="0"/>
              </a:rPr>
              <a:t>siècle</a:t>
            </a:r>
            <a:r>
              <a:rPr lang="fr-FR" b="1" dirty="0" smtClean="0"/>
              <a:t/>
            </a:r>
            <a:br>
              <a:rPr lang="fr-FR" b="1" dirty="0" smtClean="0"/>
            </a:br>
            <a:r>
              <a:rPr lang="fr-FR" dirty="0"/>
              <a:t/>
            </a:r>
            <a:br>
              <a:rPr lang="fr-FR" dirty="0"/>
            </a:b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5652120" y="4869160"/>
            <a:ext cx="3312368" cy="1752600"/>
          </a:xfrm>
        </p:spPr>
        <p:txBody>
          <a:bodyPr>
            <a:normAutofit fontScale="92500"/>
          </a:bodyPr>
          <a:lstStyle/>
          <a:p>
            <a:r>
              <a:rPr lang="fr-FR" sz="2800" i="1" dirty="0">
                <a:solidFill>
                  <a:schemeClr val="bg1"/>
                </a:solidFill>
                <a:latin typeface="Baskerville Old Face" pitchFamily="18" charset="0"/>
              </a:rPr>
              <a:t> </a:t>
            </a:r>
            <a:r>
              <a:rPr lang="fr-FR" sz="2800" i="1" dirty="0" smtClean="0">
                <a:solidFill>
                  <a:schemeClr val="bg1"/>
                </a:solidFill>
                <a:latin typeface="Baskerville Old Face" pitchFamily="18" charset="0"/>
              </a:rPr>
              <a:t>      Christelle LAURE</a:t>
            </a:r>
          </a:p>
          <a:p>
            <a:r>
              <a:rPr lang="fr-FR" sz="2800" i="1" dirty="0" smtClean="0">
                <a:solidFill>
                  <a:schemeClr val="bg1"/>
                </a:solidFill>
                <a:latin typeface="Baskerville Old Face" pitchFamily="18" charset="0"/>
              </a:rPr>
              <a:t>       Florian BOULOT </a:t>
            </a:r>
          </a:p>
          <a:p>
            <a:r>
              <a:rPr lang="fr-FR" sz="2800" i="1" dirty="0">
                <a:solidFill>
                  <a:schemeClr val="bg1"/>
                </a:solidFill>
                <a:latin typeface="Baskerville Old Face" pitchFamily="18" charset="0"/>
              </a:rPr>
              <a:t> </a:t>
            </a:r>
            <a:r>
              <a:rPr lang="fr-FR" sz="2800" i="1" dirty="0" smtClean="0">
                <a:solidFill>
                  <a:schemeClr val="bg1"/>
                </a:solidFill>
                <a:latin typeface="Baskerville Old Face" pitchFamily="18" charset="0"/>
              </a:rPr>
              <a:t>     Anne LORQUET</a:t>
            </a:r>
            <a:endParaRPr lang="fr-FR" sz="2800" i="1" dirty="0">
              <a:solidFill>
                <a:schemeClr val="bg1"/>
              </a:solidFill>
              <a:latin typeface="Baskerville Old Face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79712" y="260648"/>
            <a:ext cx="5256584" cy="936104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fr-FR" b="1" dirty="0" smtClean="0">
                <a:latin typeface="Baskerville Old Face" pitchFamily="18" charset="0"/>
              </a:rPr>
              <a:t>SUPPORTS</a:t>
            </a:r>
            <a:endParaRPr lang="fr-FR" b="1" dirty="0">
              <a:latin typeface="Baskerville Old Face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445224"/>
          </a:xfrm>
          <a:effectLst>
            <a:outerShdw blurRad="40000" dist="20000" dir="5400000" rotWithShape="0">
              <a:srgbClr val="000000">
                <a:alpha val="38000"/>
              </a:srgbClr>
            </a:outerShdw>
            <a:softEdge rad="31750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lvl="0">
              <a:buNone/>
            </a:pPr>
            <a:endParaRPr lang="fr-FR" sz="2400" dirty="0" smtClean="0">
              <a:latin typeface="Baskerville Old Face" pitchFamily="18" charset="0"/>
            </a:endParaRPr>
          </a:p>
          <a:p>
            <a:pPr lvl="0" algn="ctr">
              <a:buNone/>
            </a:pPr>
            <a:r>
              <a:rPr lang="fr-FR" sz="2400" b="1" u="sng" dirty="0" smtClean="0">
                <a:latin typeface="Baskerville Old Face" pitchFamily="18" charset="0"/>
              </a:rPr>
              <a:t>Supports iconographiques : </a:t>
            </a:r>
          </a:p>
          <a:p>
            <a:pPr lvl="0" algn="ctr">
              <a:buNone/>
            </a:pPr>
            <a:endParaRPr lang="fr-FR" sz="2400" b="1" u="sng" dirty="0" smtClean="0">
              <a:latin typeface="Baskerville Old Face" pitchFamily="18" charset="0"/>
            </a:endParaRPr>
          </a:p>
          <a:p>
            <a:pPr lvl="0">
              <a:buNone/>
            </a:pPr>
            <a:r>
              <a:rPr lang="fr-FR" sz="2400" i="1" dirty="0" smtClean="0">
                <a:latin typeface="Baskerville Old Face" pitchFamily="18" charset="0"/>
              </a:rPr>
              <a:t>Les repasseuses,</a:t>
            </a:r>
            <a:r>
              <a:rPr lang="fr-FR" sz="2400" dirty="0">
                <a:latin typeface="Baskerville Old Face" pitchFamily="18" charset="0"/>
              </a:rPr>
              <a:t> </a:t>
            </a:r>
            <a:r>
              <a:rPr lang="fr-FR" sz="2400" dirty="0" smtClean="0">
                <a:latin typeface="Baskerville Old Face" pitchFamily="18" charset="0"/>
              </a:rPr>
              <a:t>Degas 1884, musée d’Orsay, Paris</a:t>
            </a:r>
          </a:p>
          <a:p>
            <a:pPr lvl="0">
              <a:buNone/>
            </a:pPr>
            <a:endParaRPr lang="fr-FR" sz="2400" dirty="0">
              <a:latin typeface="Baskerville Old Face" pitchFamily="18" charset="0"/>
            </a:endParaRPr>
          </a:p>
          <a:p>
            <a:pPr lvl="0">
              <a:buNone/>
            </a:pPr>
            <a:r>
              <a:rPr lang="fr-FR" sz="2400" i="1" dirty="0" smtClean="0">
                <a:latin typeface="Baskerville Old Face" pitchFamily="18" charset="0"/>
              </a:rPr>
              <a:t>L</a:t>
            </a:r>
            <a:r>
              <a:rPr lang="fr-FR" sz="2400" i="1" dirty="0" smtClean="0">
                <a:latin typeface="Baskerville Old Face" pitchFamily="18" charset="0"/>
              </a:rPr>
              <a:t>es </a:t>
            </a:r>
            <a:r>
              <a:rPr lang="fr-FR" sz="2400" i="1" dirty="0" smtClean="0">
                <a:latin typeface="Baskerville Old Face" pitchFamily="18" charset="0"/>
              </a:rPr>
              <a:t>glaneuses</a:t>
            </a:r>
            <a:r>
              <a:rPr lang="fr-FR" sz="2400" dirty="0" smtClean="0">
                <a:latin typeface="Baskerville Old Face" pitchFamily="18" charset="0"/>
              </a:rPr>
              <a:t>, Millet, 1857, musée d’Orsay, Paris</a:t>
            </a:r>
          </a:p>
          <a:p>
            <a:pPr lvl="0">
              <a:buNone/>
            </a:pPr>
            <a:endParaRPr lang="fr-FR" sz="2400" dirty="0">
              <a:latin typeface="Baskerville Old Face" pitchFamily="18" charset="0"/>
            </a:endParaRPr>
          </a:p>
          <a:p>
            <a:pPr lvl="0">
              <a:buNone/>
            </a:pPr>
            <a:r>
              <a:rPr lang="fr-FR" sz="2400" i="1" dirty="0" smtClean="0">
                <a:latin typeface="Baskerville Old Face" pitchFamily="18" charset="0"/>
              </a:rPr>
              <a:t>Les raboteurs </a:t>
            </a:r>
            <a:r>
              <a:rPr lang="fr-FR" sz="2400" i="1" dirty="0">
                <a:latin typeface="Baskerville Old Face" pitchFamily="18" charset="0"/>
              </a:rPr>
              <a:t>de parquet</a:t>
            </a:r>
            <a:r>
              <a:rPr lang="fr-FR" sz="2400" dirty="0">
                <a:latin typeface="Baskerville Old Face" pitchFamily="18" charset="0"/>
              </a:rPr>
              <a:t> </a:t>
            </a:r>
            <a:r>
              <a:rPr lang="fr-FR" sz="2400" dirty="0" smtClean="0">
                <a:latin typeface="Baskerville Old Face" pitchFamily="18" charset="0"/>
              </a:rPr>
              <a:t>, Caillebotte, 1875, musée d’Orsay, Paris</a:t>
            </a:r>
          </a:p>
          <a:p>
            <a:pPr lvl="0">
              <a:buNone/>
            </a:pPr>
            <a:endParaRPr lang="fr-FR" sz="2400" dirty="0">
              <a:latin typeface="Baskerville Old Face" pitchFamily="18" charset="0"/>
            </a:endParaRPr>
          </a:p>
          <a:p>
            <a:pPr lvl="0">
              <a:buNone/>
            </a:pPr>
            <a:r>
              <a:rPr lang="fr-FR" sz="2400" i="1" dirty="0" smtClean="0">
                <a:latin typeface="Baskerville Old Face" pitchFamily="18" charset="0"/>
              </a:rPr>
              <a:t>Le laminoir en fer</a:t>
            </a:r>
            <a:r>
              <a:rPr lang="fr-FR" sz="2400" dirty="0" smtClean="0">
                <a:latin typeface="Baskerville Old Face" pitchFamily="18" charset="0"/>
              </a:rPr>
              <a:t>, Menzel, 1872-1875, musées de Berlin, Allemagne</a:t>
            </a:r>
            <a:endParaRPr lang="fr-FR" sz="2400" dirty="0">
              <a:latin typeface="Baskerville Old Face" pitchFamily="18" charset="0"/>
            </a:endParaRPr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35696" y="274638"/>
            <a:ext cx="5256584" cy="850106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fr-FR" dirty="0" smtClean="0"/>
              <a:t>Objectifs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331640" y="1600200"/>
            <a:ext cx="5832648" cy="4525963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fr-FR" dirty="0" smtClean="0"/>
              <a:t>   Comprendre le regard des artistes sur les bouleversements économiques et sociaux de leur temps et leur rôle de témoin d’une réalité de leur époque</a:t>
            </a:r>
          </a:p>
          <a:p>
            <a:pPr algn="just">
              <a:buNone/>
            </a:pPr>
            <a:endParaRPr lang="fr-FR" dirty="0" smtClean="0"/>
          </a:p>
          <a:p>
            <a:pPr algn="just">
              <a:buNone/>
            </a:pPr>
            <a:r>
              <a:rPr lang="fr-FR" dirty="0" smtClean="0"/>
              <a:t>   Mettre en évidence la condition ouvrière, paysanne et les modes de vie.</a:t>
            </a:r>
          </a:p>
          <a:p>
            <a:pPr algn="just"/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43608" y="332656"/>
            <a:ext cx="6840760" cy="1152128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fr-FR" b="1" dirty="0" smtClean="0">
                <a:latin typeface="Baskerville Old Face" pitchFamily="18" charset="0"/>
              </a:rPr>
              <a:t>ETAPE 3</a:t>
            </a:r>
            <a:endParaRPr lang="fr-FR" b="1" dirty="0">
              <a:latin typeface="Baskerville Old Face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2276872"/>
            <a:ext cx="8136904" cy="3312368"/>
          </a:xfrm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>
              <a:buNone/>
            </a:pPr>
            <a:r>
              <a:rPr lang="fr-FR" sz="8000" dirty="0" smtClean="0">
                <a:latin typeface="Baskerville Old Face" pitchFamily="18" charset="0"/>
              </a:rPr>
              <a:t>En Français</a:t>
            </a:r>
          </a:p>
          <a:p>
            <a:pPr algn="ctr">
              <a:buNone/>
            </a:pPr>
            <a:r>
              <a:rPr lang="fr-FR" sz="9600" i="1" dirty="0" smtClean="0">
                <a:latin typeface="Baskerville Old Face" pitchFamily="18" charset="0"/>
              </a:rPr>
              <a:t>Le Romantisme</a:t>
            </a:r>
            <a:endParaRPr lang="fr-FR" sz="9600" i="1" dirty="0">
              <a:latin typeface="Baskerville Old Face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 flipV="1">
            <a:off x="323528" y="-531440"/>
            <a:ext cx="8229600" cy="45719"/>
          </a:xfrm>
        </p:spPr>
        <p:txBody>
          <a:bodyPr>
            <a:normAutofit fontScale="90000"/>
          </a:bodyPr>
          <a:lstStyle/>
          <a:p>
            <a:endParaRPr lang="fr-FR" dirty="0"/>
          </a:p>
        </p:txBody>
      </p:sp>
      <p:pic>
        <p:nvPicPr>
          <p:cNvPr id="4" name="Espace réservé du contenu 3" descr="&lt;b&gt;Hubert Robert&lt;/b&gt; : Ruines romaines avec le Colisée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04664"/>
            <a:ext cx="4248472" cy="56166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</p:pic>
      <p:pic>
        <p:nvPicPr>
          <p:cNvPr id="5" name="Image 4" descr="http://www.mba-lyon.fr/static/mba/contenu/img/exposition/juliette%20recamier/Girodet-chateaubriand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404664"/>
            <a:ext cx="4176464" cy="56166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07704" y="260648"/>
            <a:ext cx="5328592" cy="864096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fr-FR" b="1" dirty="0" smtClean="0">
                <a:latin typeface="Baskerville Old Face" pitchFamily="18" charset="0"/>
              </a:rPr>
              <a:t>SUPPORTS</a:t>
            </a:r>
            <a:endParaRPr lang="fr-FR" b="1" dirty="0">
              <a:latin typeface="Baskerville Old Face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445224"/>
          </a:xfrm>
          <a:effectLst>
            <a:outerShdw blurRad="40000" dist="20000" dir="5400000" rotWithShape="0">
              <a:srgbClr val="000000">
                <a:alpha val="38000"/>
              </a:srgbClr>
            </a:outerShdw>
            <a:softEdge rad="31750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endParaRPr lang="fr-FR" sz="2400" u="sng" dirty="0" smtClean="0">
              <a:latin typeface="Baskerville Old Face" pitchFamily="18" charset="0"/>
            </a:endParaRPr>
          </a:p>
          <a:p>
            <a:pPr algn="ctr">
              <a:buNone/>
            </a:pPr>
            <a:r>
              <a:rPr lang="fr-FR" sz="2400" b="1" u="sng" dirty="0" smtClean="0">
                <a:latin typeface="Baskerville Old Face" pitchFamily="18" charset="0"/>
              </a:rPr>
              <a:t>Support </a:t>
            </a:r>
            <a:r>
              <a:rPr lang="fr-FR" sz="2400" b="1" u="sng" dirty="0">
                <a:latin typeface="Baskerville Old Face" pitchFamily="18" charset="0"/>
              </a:rPr>
              <a:t>littéraire</a:t>
            </a:r>
            <a:r>
              <a:rPr lang="fr-FR" sz="2400" b="1" dirty="0">
                <a:latin typeface="Baskerville Old Face" pitchFamily="18" charset="0"/>
              </a:rPr>
              <a:t> : </a:t>
            </a:r>
            <a:endParaRPr lang="fr-FR" sz="2400" b="1" dirty="0" smtClean="0">
              <a:latin typeface="Baskerville Old Face" pitchFamily="18" charset="0"/>
            </a:endParaRPr>
          </a:p>
          <a:p>
            <a:pPr algn="ctr">
              <a:buNone/>
            </a:pPr>
            <a:endParaRPr lang="fr-FR" sz="2400" b="1" dirty="0" smtClean="0">
              <a:latin typeface="Baskerville Old Face" pitchFamily="18" charset="0"/>
            </a:endParaRPr>
          </a:p>
          <a:p>
            <a:pPr>
              <a:buNone/>
            </a:pPr>
            <a:r>
              <a:rPr lang="fr-FR" sz="2400" dirty="0" smtClean="0">
                <a:latin typeface="Baskerville Old Face" pitchFamily="18" charset="0"/>
              </a:rPr>
              <a:t>extrait </a:t>
            </a:r>
            <a:r>
              <a:rPr lang="fr-FR" sz="2400" dirty="0">
                <a:latin typeface="Baskerville Old Face" pitchFamily="18" charset="0"/>
              </a:rPr>
              <a:t>d’</a:t>
            </a:r>
            <a:r>
              <a:rPr lang="fr-FR" sz="2400" i="1" dirty="0">
                <a:latin typeface="Baskerville Old Face" pitchFamily="18" charset="0"/>
              </a:rPr>
              <a:t>Itinéraire de Paris à Jérusalem</a:t>
            </a:r>
            <a:r>
              <a:rPr lang="fr-FR" sz="2400" dirty="0">
                <a:latin typeface="Baskerville Old Face" pitchFamily="18" charset="0"/>
              </a:rPr>
              <a:t>, François-René de </a:t>
            </a:r>
            <a:r>
              <a:rPr lang="fr-FR" sz="2400" dirty="0" smtClean="0">
                <a:latin typeface="Baskerville Old Face" pitchFamily="18" charset="0"/>
              </a:rPr>
              <a:t>Chateaubriand, folio </a:t>
            </a:r>
            <a:r>
              <a:rPr lang="fr-FR" sz="2400" dirty="0">
                <a:latin typeface="Baskerville Old Face" pitchFamily="18" charset="0"/>
              </a:rPr>
              <a:t>classique, </a:t>
            </a:r>
            <a:r>
              <a:rPr lang="fr-FR" sz="2400" dirty="0" smtClean="0">
                <a:latin typeface="Baskerville Old Face" pitchFamily="18" charset="0"/>
              </a:rPr>
              <a:t>2005</a:t>
            </a:r>
          </a:p>
          <a:p>
            <a:pPr>
              <a:buNone/>
            </a:pPr>
            <a:endParaRPr lang="fr-FR" sz="2400" dirty="0">
              <a:latin typeface="Baskerville Old Face" pitchFamily="18" charset="0"/>
            </a:endParaRPr>
          </a:p>
          <a:p>
            <a:pPr algn="ctr">
              <a:buNone/>
            </a:pPr>
            <a:r>
              <a:rPr lang="fr-FR" sz="2400" b="1" u="sng" dirty="0">
                <a:latin typeface="Baskerville Old Face" pitchFamily="18" charset="0"/>
              </a:rPr>
              <a:t>Supports iconographiques</a:t>
            </a:r>
            <a:r>
              <a:rPr lang="fr-FR" sz="2400" b="1" dirty="0">
                <a:latin typeface="Baskerville Old Face" pitchFamily="18" charset="0"/>
              </a:rPr>
              <a:t> : </a:t>
            </a:r>
            <a:endParaRPr lang="fr-FR" sz="2400" b="1" dirty="0" smtClean="0">
              <a:latin typeface="Baskerville Old Face" pitchFamily="18" charset="0"/>
            </a:endParaRPr>
          </a:p>
          <a:p>
            <a:pPr>
              <a:buNone/>
            </a:pPr>
            <a:endParaRPr lang="fr-FR" sz="2400" i="1" dirty="0">
              <a:latin typeface="Baskerville Old Face" pitchFamily="18" charset="0"/>
            </a:endParaRPr>
          </a:p>
          <a:p>
            <a:pPr>
              <a:buNone/>
            </a:pPr>
            <a:r>
              <a:rPr lang="fr-FR" sz="2400" i="1" dirty="0" smtClean="0">
                <a:latin typeface="Baskerville Old Face" pitchFamily="18" charset="0"/>
              </a:rPr>
              <a:t>Ruines </a:t>
            </a:r>
            <a:r>
              <a:rPr lang="fr-FR" sz="2400" i="1" dirty="0">
                <a:latin typeface="Baskerville Old Face" pitchFamily="18" charset="0"/>
              </a:rPr>
              <a:t>romaines avec le Colisée</a:t>
            </a:r>
            <a:r>
              <a:rPr lang="fr-FR" sz="2400" dirty="0">
                <a:latin typeface="Baskerville Old Face" pitchFamily="18" charset="0"/>
              </a:rPr>
              <a:t>, Hubert Robert, 1798 (peinture à </a:t>
            </a:r>
            <a:r>
              <a:rPr lang="fr-FR" sz="2400" dirty="0" smtClean="0">
                <a:latin typeface="Baskerville Old Face" pitchFamily="18" charset="0"/>
              </a:rPr>
              <a:t>l’huile</a:t>
            </a:r>
          </a:p>
          <a:p>
            <a:pPr>
              <a:buNone/>
            </a:pPr>
            <a:r>
              <a:rPr lang="fr-FR" sz="2400" dirty="0" smtClean="0">
                <a:latin typeface="Baskerville Old Face" pitchFamily="18" charset="0"/>
              </a:rPr>
              <a:t>sur </a:t>
            </a:r>
            <a:r>
              <a:rPr lang="fr-FR" sz="2400" dirty="0">
                <a:latin typeface="Baskerville Old Face" pitchFamily="18" charset="0"/>
              </a:rPr>
              <a:t>toile), musée du Louvre, </a:t>
            </a:r>
            <a:endParaRPr lang="fr-FR" sz="2400" dirty="0" smtClean="0">
              <a:latin typeface="Baskerville Old Face" pitchFamily="18" charset="0"/>
            </a:endParaRPr>
          </a:p>
          <a:p>
            <a:pPr>
              <a:buNone/>
            </a:pPr>
            <a:r>
              <a:rPr lang="fr-FR" sz="2400" i="1" dirty="0" smtClean="0">
                <a:latin typeface="Baskerville Old Face" pitchFamily="18" charset="0"/>
              </a:rPr>
              <a:t>Portrait </a:t>
            </a:r>
            <a:r>
              <a:rPr lang="fr-FR" sz="2400" i="1" dirty="0">
                <a:latin typeface="Baskerville Old Face" pitchFamily="18" charset="0"/>
              </a:rPr>
              <a:t>de Chateaubriand</a:t>
            </a:r>
            <a:r>
              <a:rPr lang="fr-FR" sz="2400" dirty="0">
                <a:latin typeface="Baskerville Old Face" pitchFamily="18" charset="0"/>
              </a:rPr>
              <a:t>, </a:t>
            </a:r>
            <a:r>
              <a:rPr lang="fr-FR" sz="2400" dirty="0" err="1">
                <a:latin typeface="Baskerville Old Face" pitchFamily="18" charset="0"/>
              </a:rPr>
              <a:t>Girodet</a:t>
            </a:r>
            <a:r>
              <a:rPr lang="fr-FR" sz="2400" dirty="0">
                <a:latin typeface="Baskerville Old Face" pitchFamily="18" charset="0"/>
              </a:rPr>
              <a:t>, 1809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35696" y="274638"/>
            <a:ext cx="5832648" cy="922114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fr-FR" dirty="0" smtClean="0"/>
              <a:t>Objectifs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75656" y="1600200"/>
            <a:ext cx="6264696" cy="4525963"/>
          </a:xfrm>
        </p:spPr>
        <p:txBody>
          <a:bodyPr/>
          <a:lstStyle/>
          <a:p>
            <a:pPr algn="just">
              <a:buNone/>
            </a:pPr>
            <a:r>
              <a:rPr lang="fr-FR" dirty="0" smtClean="0"/>
              <a:t>    </a:t>
            </a:r>
          </a:p>
          <a:p>
            <a:pPr algn="just">
              <a:buNone/>
            </a:pPr>
            <a:r>
              <a:rPr lang="fr-FR" dirty="0" smtClean="0"/>
              <a:t>   Aborder le romantisme sous l’angle de la poétique des ruines pour faire comprendre aux élèves comment procède le regard romantique en littérature puis en peinture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15616" y="332656"/>
            <a:ext cx="6696744" cy="1152128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fr-FR" b="1" dirty="0" smtClean="0">
                <a:latin typeface="Baskerville Old Face" pitchFamily="18" charset="0"/>
              </a:rPr>
              <a:t>ETAPE 4</a:t>
            </a:r>
            <a:endParaRPr lang="fr-FR" b="1" dirty="0">
              <a:latin typeface="Baskerville Old Face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2420888"/>
            <a:ext cx="8280920" cy="3312368"/>
          </a:xfrm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>
              <a:buNone/>
            </a:pPr>
            <a:r>
              <a:rPr lang="fr-FR" sz="8000" dirty="0" smtClean="0">
                <a:latin typeface="Baskerville Old Face" pitchFamily="18" charset="0"/>
              </a:rPr>
              <a:t>En Allemand</a:t>
            </a:r>
          </a:p>
          <a:p>
            <a:pPr algn="ctr">
              <a:buNone/>
            </a:pPr>
            <a:r>
              <a:rPr lang="fr-FR" sz="9600" i="1" dirty="0" smtClean="0">
                <a:latin typeface="Baskerville Old Face" pitchFamily="18" charset="0"/>
              </a:rPr>
              <a:t>Le Romantisme</a:t>
            </a:r>
            <a:endParaRPr lang="fr-FR" sz="9600" i="1" dirty="0">
              <a:latin typeface="Baskerville Old Face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-387424"/>
            <a:ext cx="8229600" cy="58018"/>
          </a:xfrm>
        </p:spPr>
        <p:txBody>
          <a:bodyPr>
            <a:normAutofit fontScale="90000"/>
          </a:bodyPr>
          <a:lstStyle/>
          <a:p>
            <a:endParaRPr lang="fr-FR" dirty="0"/>
          </a:p>
        </p:txBody>
      </p:sp>
      <p:pic>
        <p:nvPicPr>
          <p:cNvPr id="4" name="Espace réservé du contenu 3" descr="http://www.repro-tableaux.com/kunst/caspar_david_friedrich/66_v1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692696"/>
            <a:ext cx="4248472" cy="5400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07704" y="260648"/>
            <a:ext cx="5472608" cy="864096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fr-FR" b="1" dirty="0" smtClean="0">
                <a:latin typeface="Baskerville Old Face" pitchFamily="18" charset="0"/>
              </a:rPr>
              <a:t>SUPPORTS</a:t>
            </a:r>
            <a:endParaRPr lang="fr-FR" b="1" dirty="0">
              <a:latin typeface="Baskerville Old Face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445224"/>
          </a:xfrm>
          <a:effectLst>
            <a:outerShdw blurRad="40000" dist="20000" dir="5400000" rotWithShape="0">
              <a:srgbClr val="000000">
                <a:alpha val="38000"/>
              </a:srgbClr>
            </a:outerShdw>
            <a:softEdge rad="31750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endParaRPr lang="fr-FR" sz="2400" dirty="0" smtClean="0">
              <a:latin typeface="Baskerville Old Face" pitchFamily="18" charset="0"/>
            </a:endParaRPr>
          </a:p>
          <a:p>
            <a:pPr algn="ctr">
              <a:buNone/>
            </a:pPr>
            <a:r>
              <a:rPr lang="fr-FR" sz="2400" b="1" u="sng" dirty="0" smtClean="0">
                <a:latin typeface="Baskerville Old Face" pitchFamily="18" charset="0"/>
              </a:rPr>
              <a:t>Support audio : </a:t>
            </a:r>
          </a:p>
          <a:p>
            <a:pPr algn="ctr">
              <a:buNone/>
            </a:pPr>
            <a:endParaRPr lang="fr-FR" sz="2400" b="1" u="sng" dirty="0" smtClean="0">
              <a:latin typeface="Baskerville Old Face" pitchFamily="18" charset="0"/>
            </a:endParaRPr>
          </a:p>
          <a:p>
            <a:pPr>
              <a:buNone/>
            </a:pPr>
            <a:r>
              <a:rPr lang="fr-FR" sz="2400" dirty="0" smtClean="0">
                <a:latin typeface="Baskerville Old Face" pitchFamily="18" charset="0"/>
              </a:rPr>
              <a:t>CD de </a:t>
            </a:r>
            <a:r>
              <a:rPr lang="fr-FR" sz="2400" dirty="0" err="1" smtClean="0">
                <a:latin typeface="Baskerville Old Face" pitchFamily="18" charset="0"/>
              </a:rPr>
              <a:t>Welten</a:t>
            </a:r>
            <a:r>
              <a:rPr lang="fr-FR" sz="2400" dirty="0" smtClean="0">
                <a:latin typeface="Baskerville Old Face" pitchFamily="18" charset="0"/>
              </a:rPr>
              <a:t> Seconde (niveau A2)</a:t>
            </a:r>
          </a:p>
          <a:p>
            <a:pPr>
              <a:buNone/>
            </a:pPr>
            <a:endParaRPr lang="fr-FR" sz="2400" dirty="0">
              <a:latin typeface="Baskerville Old Face" pitchFamily="18" charset="0"/>
            </a:endParaRPr>
          </a:p>
          <a:p>
            <a:pPr algn="ctr">
              <a:buNone/>
            </a:pPr>
            <a:r>
              <a:rPr lang="fr-FR" sz="2400" b="1" u="sng" dirty="0" smtClean="0">
                <a:latin typeface="Baskerville Old Face" pitchFamily="18" charset="0"/>
              </a:rPr>
              <a:t>Support iconographique : </a:t>
            </a:r>
          </a:p>
          <a:p>
            <a:pPr algn="ctr">
              <a:buNone/>
            </a:pPr>
            <a:endParaRPr lang="fr-FR" sz="2400" b="1" u="sng" dirty="0" smtClean="0">
              <a:latin typeface="Baskerville Old Face" pitchFamily="18" charset="0"/>
            </a:endParaRPr>
          </a:p>
          <a:p>
            <a:pPr>
              <a:buNone/>
            </a:pPr>
            <a:r>
              <a:rPr lang="fr-FR" sz="2400" dirty="0" err="1" smtClean="0">
                <a:latin typeface="Baskerville Old Face" pitchFamily="18" charset="0"/>
              </a:rPr>
              <a:t>Caspar</a:t>
            </a:r>
            <a:r>
              <a:rPr lang="fr-FR" sz="2400" dirty="0" smtClean="0">
                <a:latin typeface="Baskerville Old Face" pitchFamily="18" charset="0"/>
              </a:rPr>
              <a:t> David Friedrich, </a:t>
            </a:r>
            <a:r>
              <a:rPr lang="fr-FR" sz="2400" i="1" dirty="0" err="1" smtClean="0">
                <a:latin typeface="Baskerville Old Face" pitchFamily="18" charset="0"/>
              </a:rPr>
              <a:t>Kreidefelsen</a:t>
            </a:r>
            <a:r>
              <a:rPr lang="fr-FR" sz="2400" i="1" dirty="0" smtClean="0">
                <a:latin typeface="Baskerville Old Face" pitchFamily="18" charset="0"/>
              </a:rPr>
              <a:t> </a:t>
            </a:r>
            <a:r>
              <a:rPr lang="fr-FR" sz="2400" i="1" dirty="0" err="1" smtClean="0">
                <a:latin typeface="Baskerville Old Face" pitchFamily="18" charset="0"/>
              </a:rPr>
              <a:t>auf</a:t>
            </a:r>
            <a:r>
              <a:rPr lang="fr-FR" sz="2400" i="1" dirty="0" smtClean="0">
                <a:latin typeface="Baskerville Old Face" pitchFamily="18" charset="0"/>
              </a:rPr>
              <a:t> Rügen</a:t>
            </a:r>
            <a:r>
              <a:rPr lang="fr-FR" sz="2400" dirty="0" smtClean="0">
                <a:latin typeface="Baskerville Old Face" pitchFamily="18" charset="0"/>
              </a:rPr>
              <a:t>, 1818, </a:t>
            </a:r>
            <a:r>
              <a:rPr lang="de-DE" sz="2400" dirty="0" smtClean="0">
                <a:latin typeface="Baskerville Old Face" pitchFamily="18" charset="0"/>
              </a:rPr>
              <a:t>Winterthur, Museum </a:t>
            </a:r>
            <a:r>
              <a:rPr lang="de-DE" sz="2400" dirty="0">
                <a:latin typeface="Baskerville Old Face" pitchFamily="18" charset="0"/>
              </a:rPr>
              <a:t>Oskar Reinhart am Stadtgarten</a:t>
            </a:r>
            <a:endParaRPr lang="fr-FR" sz="2400" dirty="0">
              <a:latin typeface="Baskerville Old Fac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51720" y="274638"/>
            <a:ext cx="5112568" cy="922114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fr-FR" dirty="0" smtClean="0"/>
              <a:t>Objectifs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619672" y="1600200"/>
            <a:ext cx="5616624" cy="4525963"/>
          </a:xfrm>
        </p:spPr>
        <p:txBody>
          <a:bodyPr/>
          <a:lstStyle/>
          <a:p>
            <a:pPr algn="just">
              <a:buNone/>
            </a:pPr>
            <a:r>
              <a:rPr lang="fr-FR" dirty="0" smtClean="0"/>
              <a:t>   </a:t>
            </a:r>
          </a:p>
          <a:p>
            <a:pPr algn="just">
              <a:buNone/>
            </a:pPr>
            <a:r>
              <a:rPr lang="fr-FR" dirty="0" smtClean="0"/>
              <a:t>    S’interroger sur une peinture et savoir mettre en relief sa composition par le biais de la description et de la scénarisation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15616" y="332656"/>
            <a:ext cx="6840760" cy="1008112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fr-FR" b="1" dirty="0">
                <a:latin typeface="Baskerville Old Face" pitchFamily="18" charset="0"/>
              </a:rPr>
              <a:t>Disciplines concernées </a:t>
            </a:r>
            <a:endParaRPr lang="fr-FR" dirty="0">
              <a:latin typeface="Baskerville Old Face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87624" y="1988840"/>
            <a:ext cx="6768752" cy="3672408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fr-FR" dirty="0" smtClean="0"/>
              <a:t> </a:t>
            </a:r>
          </a:p>
          <a:p>
            <a:pPr>
              <a:buNone/>
            </a:pPr>
            <a:r>
              <a:rPr lang="fr-FR" sz="6000" dirty="0"/>
              <a:t>	</a:t>
            </a:r>
            <a:r>
              <a:rPr lang="fr-FR" sz="6000" dirty="0" smtClean="0">
                <a:latin typeface="Baskerville Old Face" pitchFamily="18" charset="0"/>
              </a:rPr>
              <a:t>			FRANCAIS </a:t>
            </a:r>
          </a:p>
          <a:p>
            <a:pPr>
              <a:buNone/>
            </a:pPr>
            <a:r>
              <a:rPr lang="fr-FR" sz="6000" dirty="0" smtClean="0">
                <a:latin typeface="Baskerville Old Face" pitchFamily="18" charset="0"/>
              </a:rPr>
              <a:t>				HISTOIRE</a:t>
            </a:r>
          </a:p>
          <a:p>
            <a:pPr>
              <a:buNone/>
            </a:pPr>
            <a:r>
              <a:rPr lang="fr-FR" sz="6000" dirty="0" smtClean="0">
                <a:latin typeface="Baskerville Old Face" pitchFamily="18" charset="0"/>
              </a:rPr>
              <a:t>				ALLEMAND</a:t>
            </a:r>
            <a:endParaRPr lang="fr-FR" sz="6000" dirty="0">
              <a:latin typeface="Baskerville Old Face" pitchFamily="18" charset="0"/>
            </a:endParaRPr>
          </a:p>
        </p:txBody>
      </p:sp>
      <p:sp>
        <p:nvSpPr>
          <p:cNvPr id="4" name="Flèche droite 3"/>
          <p:cNvSpPr/>
          <p:nvPr/>
        </p:nvSpPr>
        <p:spPr>
          <a:xfrm>
            <a:off x="1907704" y="2780928"/>
            <a:ext cx="978408" cy="360040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" name="Flèche droite 4"/>
          <p:cNvSpPr/>
          <p:nvPr/>
        </p:nvSpPr>
        <p:spPr>
          <a:xfrm>
            <a:off x="1907704" y="3645024"/>
            <a:ext cx="978408" cy="360040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Flèche droite 5"/>
          <p:cNvSpPr/>
          <p:nvPr/>
        </p:nvSpPr>
        <p:spPr>
          <a:xfrm>
            <a:off x="1907704" y="4509120"/>
            <a:ext cx="978408" cy="360040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75656" y="188640"/>
            <a:ext cx="6264696" cy="792088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fr-FR" sz="4800" b="1" dirty="0" smtClean="0">
                <a:latin typeface="Baskerville Old Face" pitchFamily="18" charset="0"/>
              </a:rPr>
              <a:t/>
            </a:r>
            <a:br>
              <a:rPr lang="fr-FR" sz="4800" b="1" dirty="0" smtClean="0">
                <a:latin typeface="Baskerville Old Face" pitchFamily="18" charset="0"/>
              </a:rPr>
            </a:br>
            <a:r>
              <a:rPr lang="fr-FR" sz="4800" b="1" dirty="0" smtClean="0">
                <a:latin typeface="Baskerville Old Face" pitchFamily="18" charset="0"/>
              </a:rPr>
              <a:t>Objectifs</a:t>
            </a:r>
            <a:r>
              <a:rPr lang="fr-FR" sz="4800" b="1" dirty="0">
                <a:latin typeface="Baskerville Old Face" pitchFamily="18" charset="0"/>
              </a:rPr>
              <a:t> </a:t>
            </a:r>
            <a:br>
              <a:rPr lang="fr-FR" sz="4800" b="1" dirty="0">
                <a:latin typeface="Baskerville Old Face" pitchFamily="18" charset="0"/>
              </a:rPr>
            </a:br>
            <a:endParaRPr lang="fr-FR" sz="4800" b="1" dirty="0">
              <a:latin typeface="Baskerville Old Face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5733256"/>
          </a:xfrm>
          <a:gradFill flip="none" rotWithShape="1">
            <a:gsLst>
              <a:gs pos="0">
                <a:srgbClr val="C00000"/>
              </a:gs>
              <a:gs pos="35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  <a:lin ang="0" scaled="1"/>
            <a:tileRect/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fr-FR" sz="2400" dirty="0">
                <a:latin typeface="Baskerville Old Face" pitchFamily="18" charset="0"/>
              </a:rPr>
              <a:t>-Connaître deux mouvements majeurs du XIXe siècle en France et </a:t>
            </a:r>
            <a:r>
              <a:rPr lang="fr-FR" sz="2400" dirty="0" smtClean="0">
                <a:latin typeface="Baskerville Old Face" pitchFamily="18" charset="0"/>
              </a:rPr>
              <a:t>un</a:t>
            </a:r>
          </a:p>
          <a:p>
            <a:pPr>
              <a:buNone/>
            </a:pPr>
            <a:r>
              <a:rPr lang="fr-FR" sz="2400" dirty="0" smtClean="0">
                <a:latin typeface="Baskerville Old Face" pitchFamily="18" charset="0"/>
              </a:rPr>
              <a:t>peintre </a:t>
            </a:r>
            <a:r>
              <a:rPr lang="fr-FR" sz="2400" dirty="0">
                <a:latin typeface="Baskerville Old Face" pitchFamily="18" charset="0"/>
              </a:rPr>
              <a:t>majeur du romantisme allemand, présentés autour du </a:t>
            </a:r>
            <a:r>
              <a:rPr lang="fr-FR" sz="2400" dirty="0" smtClean="0">
                <a:latin typeface="Baskerville Old Face" pitchFamily="18" charset="0"/>
              </a:rPr>
              <a:t>fil</a:t>
            </a:r>
          </a:p>
          <a:p>
            <a:pPr>
              <a:buNone/>
            </a:pPr>
            <a:r>
              <a:rPr lang="fr-FR" sz="2400" dirty="0" smtClean="0">
                <a:latin typeface="Baskerville Old Face" pitchFamily="18" charset="0"/>
              </a:rPr>
              <a:t>conducteur </a:t>
            </a:r>
            <a:r>
              <a:rPr lang="fr-FR" sz="2400" dirty="0">
                <a:latin typeface="Baskerville Old Face" pitchFamily="18" charset="0"/>
              </a:rPr>
              <a:t>du regard et en dégager les principales caractéristiques</a:t>
            </a:r>
            <a:r>
              <a:rPr lang="fr-FR" sz="2400" dirty="0" smtClean="0">
                <a:latin typeface="Baskerville Old Face" pitchFamily="18" charset="0"/>
              </a:rPr>
              <a:t>.</a:t>
            </a:r>
          </a:p>
          <a:p>
            <a:pPr>
              <a:buNone/>
            </a:pPr>
            <a:endParaRPr lang="fr-FR" sz="2400" dirty="0">
              <a:latin typeface="Baskerville Old Face" pitchFamily="18" charset="0"/>
            </a:endParaRPr>
          </a:p>
          <a:p>
            <a:pPr>
              <a:buNone/>
            </a:pPr>
            <a:r>
              <a:rPr lang="fr-FR" sz="2400" dirty="0">
                <a:latin typeface="Baskerville Old Face" pitchFamily="18" charset="0"/>
              </a:rPr>
              <a:t>-Porter un regard aguerri sur les œuvres artistiques du XIXe siècle</a:t>
            </a:r>
            <a:r>
              <a:rPr lang="fr-FR" sz="2400" dirty="0" smtClean="0">
                <a:latin typeface="Baskerville Old Face" pitchFamily="18" charset="0"/>
              </a:rPr>
              <a:t>.</a:t>
            </a:r>
          </a:p>
          <a:p>
            <a:pPr>
              <a:buNone/>
            </a:pPr>
            <a:endParaRPr lang="fr-FR" sz="2400" dirty="0">
              <a:latin typeface="Baskerville Old Face" pitchFamily="18" charset="0"/>
            </a:endParaRPr>
          </a:p>
          <a:p>
            <a:pPr>
              <a:buNone/>
            </a:pPr>
            <a:r>
              <a:rPr lang="fr-FR" sz="2400" dirty="0">
                <a:latin typeface="Baskerville Old Face" pitchFamily="18" charset="0"/>
              </a:rPr>
              <a:t>-Apprendre à regarder, à lire différents supports</a:t>
            </a:r>
            <a:r>
              <a:rPr lang="fr-FR" sz="2400" dirty="0" smtClean="0">
                <a:latin typeface="Baskerville Old Face" pitchFamily="18" charset="0"/>
              </a:rPr>
              <a:t>.</a:t>
            </a:r>
          </a:p>
          <a:p>
            <a:pPr>
              <a:buNone/>
            </a:pPr>
            <a:endParaRPr lang="fr-FR" sz="2400" dirty="0">
              <a:latin typeface="Baskerville Old Face" pitchFamily="18" charset="0"/>
            </a:endParaRPr>
          </a:p>
          <a:p>
            <a:pPr>
              <a:buNone/>
            </a:pPr>
            <a:r>
              <a:rPr lang="fr-FR" sz="2400" dirty="0">
                <a:latin typeface="Baskerville Old Face" pitchFamily="18" charset="0"/>
              </a:rPr>
              <a:t>-Mettre en lien des supports écrits avec des supports iconographiques</a:t>
            </a:r>
            <a:r>
              <a:rPr lang="fr-FR" sz="2400" dirty="0" smtClean="0">
                <a:latin typeface="Baskerville Old Face" pitchFamily="18" charset="0"/>
              </a:rPr>
              <a:t>.</a:t>
            </a:r>
          </a:p>
          <a:p>
            <a:pPr>
              <a:buNone/>
            </a:pPr>
            <a:endParaRPr lang="fr-FR" sz="2400" dirty="0">
              <a:latin typeface="Baskerville Old Face" pitchFamily="18" charset="0"/>
            </a:endParaRPr>
          </a:p>
          <a:p>
            <a:pPr>
              <a:buNone/>
            </a:pPr>
            <a:r>
              <a:rPr lang="fr-FR" sz="2400" dirty="0">
                <a:latin typeface="Baskerville Old Face" pitchFamily="18" charset="0"/>
              </a:rPr>
              <a:t>-S’interroger sur une peinture et savoir mettre en relief sa </a:t>
            </a:r>
            <a:r>
              <a:rPr lang="fr-FR" sz="2400" dirty="0" smtClean="0">
                <a:latin typeface="Baskerville Old Face" pitchFamily="18" charset="0"/>
              </a:rPr>
              <a:t>composition</a:t>
            </a:r>
          </a:p>
          <a:p>
            <a:pPr>
              <a:buNone/>
            </a:pPr>
            <a:r>
              <a:rPr lang="fr-FR" sz="2400" dirty="0" smtClean="0">
                <a:latin typeface="Baskerville Old Face" pitchFamily="18" charset="0"/>
              </a:rPr>
              <a:t>par le </a:t>
            </a:r>
            <a:r>
              <a:rPr lang="fr-FR" sz="2400" dirty="0">
                <a:latin typeface="Baskerville Old Face" pitchFamily="18" charset="0"/>
              </a:rPr>
              <a:t>biais de la description et de la scénarisation.</a:t>
            </a:r>
          </a:p>
          <a:p>
            <a:endParaRPr lang="fr-FR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75656" y="260648"/>
            <a:ext cx="5976664" cy="1152128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fr-FR" b="1" dirty="0" smtClean="0">
                <a:latin typeface="Baskerville Old Face" pitchFamily="18" charset="0"/>
              </a:rPr>
              <a:t>ETAPE 1</a:t>
            </a:r>
            <a:endParaRPr lang="fr-FR" b="1" dirty="0">
              <a:latin typeface="Baskerville Old Face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55576" y="2420888"/>
            <a:ext cx="7344816" cy="3240360"/>
          </a:xfrm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  <a:softEdge rad="31750"/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fr-FR" sz="8000" dirty="0" smtClean="0">
                <a:latin typeface="Baskerville Old Face" pitchFamily="18" charset="0"/>
              </a:rPr>
              <a:t>En Français</a:t>
            </a:r>
          </a:p>
          <a:p>
            <a:pPr algn="ctr">
              <a:buNone/>
            </a:pPr>
            <a:r>
              <a:rPr lang="fr-FR" sz="9600" i="1" dirty="0" smtClean="0">
                <a:latin typeface="Baskerville Old Face" pitchFamily="18" charset="0"/>
              </a:rPr>
              <a:t>Le Réalisme</a:t>
            </a:r>
            <a:endParaRPr lang="fr-FR" sz="9600" i="1" dirty="0">
              <a:latin typeface="Baskerville Old Face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-603448"/>
            <a:ext cx="8229600" cy="45719"/>
          </a:xfrm>
        </p:spPr>
        <p:txBody>
          <a:bodyPr>
            <a:normAutofit fontScale="90000"/>
          </a:bodyPr>
          <a:lstStyle/>
          <a:p>
            <a:endParaRPr lang="fr-FR" dirty="0"/>
          </a:p>
        </p:txBody>
      </p:sp>
      <p:pic>
        <p:nvPicPr>
          <p:cNvPr id="4" name="Espace réservé du contenu 3" descr="http://upload.wikimedia.org/wikipedia/commons/3/3c/Th%C3%A9%C3%A2tre_du_Vaudeville_par_Jean_B%C3%A9raud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88640"/>
            <a:ext cx="4968552" cy="34563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</p:pic>
      <p:pic>
        <p:nvPicPr>
          <p:cNvPr id="5" name="Image 4" descr="http://www.impressionism-art.org/data/media/163/beraud-jean-0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4077072"/>
            <a:ext cx="1728192" cy="14401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</p:pic>
      <p:pic>
        <p:nvPicPr>
          <p:cNvPr id="6" name="Image 5" descr="http://www.reproductions-tableaux.com/images/nana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1920" y="4005064"/>
            <a:ext cx="1440160" cy="18722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</p:pic>
      <p:pic>
        <p:nvPicPr>
          <p:cNvPr id="7" name="Image 6" descr="http://www.etanchermasoif.com/wp-content/uploads/2010/06/placedeleuropetempsdepluie-Caillebotte2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23728" y="5157192"/>
            <a:ext cx="1440160" cy="12961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</p:pic>
      <p:pic>
        <p:nvPicPr>
          <p:cNvPr id="8" name="Image 7" descr="http://upload.wikimedia.org/wikipedia/commons/7/74/Jean-Baptiste-Camille_Corot_018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08104" y="5085184"/>
            <a:ext cx="1440160" cy="12961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</p:pic>
      <p:pic>
        <p:nvPicPr>
          <p:cNvPr id="9" name="Image 8" descr="http://upload.wikimedia.org/wikipedia/commons/d/d7/Jean-Fran%C3%A7ois_Millet_%28II%29_001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64288" y="4077072"/>
            <a:ext cx="1728192" cy="13681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35696" y="188640"/>
            <a:ext cx="5328592" cy="864096"/>
          </a:xfr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fr-FR" b="1" dirty="0" smtClean="0">
                <a:latin typeface="Baskerville Old Face" pitchFamily="18" charset="0"/>
              </a:rPr>
              <a:t>SUPPORTS</a:t>
            </a:r>
            <a:endParaRPr lang="fr-FR" b="1" dirty="0">
              <a:latin typeface="Baskerville Old Face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445224"/>
          </a:xfrm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fr-FR" sz="2400" b="1" u="sng" dirty="0">
                <a:latin typeface="Baskerville Old Face" pitchFamily="18" charset="0"/>
              </a:rPr>
              <a:t>Supports littéraires</a:t>
            </a:r>
            <a:r>
              <a:rPr lang="fr-FR" sz="2400" b="1" dirty="0">
                <a:latin typeface="Baskerville Old Face" pitchFamily="18" charset="0"/>
              </a:rPr>
              <a:t> : </a:t>
            </a:r>
            <a:endParaRPr lang="fr-FR" sz="2400" b="1" dirty="0" smtClean="0">
              <a:latin typeface="Baskerville Old Face" pitchFamily="18" charset="0"/>
            </a:endParaRPr>
          </a:p>
          <a:p>
            <a:pPr>
              <a:buNone/>
            </a:pPr>
            <a:r>
              <a:rPr lang="fr-FR" sz="2400" dirty="0" smtClean="0">
                <a:latin typeface="Baskerville Old Face" pitchFamily="18" charset="0"/>
              </a:rPr>
              <a:t>Incipit </a:t>
            </a:r>
            <a:r>
              <a:rPr lang="fr-FR" sz="2400" dirty="0">
                <a:latin typeface="Baskerville Old Face" pitchFamily="18" charset="0"/>
              </a:rPr>
              <a:t>d’ « Yvette » de Guy de Maupassant, </a:t>
            </a:r>
            <a:r>
              <a:rPr lang="fr-FR" sz="2400" i="1" dirty="0">
                <a:latin typeface="Baskerville Old Face" pitchFamily="18" charset="0"/>
              </a:rPr>
              <a:t>Contes et </a:t>
            </a:r>
            <a:r>
              <a:rPr lang="fr-FR" sz="2400" dirty="0">
                <a:latin typeface="Baskerville Old Face" pitchFamily="18" charset="0"/>
              </a:rPr>
              <a:t>nouvelles, </a:t>
            </a:r>
            <a:r>
              <a:rPr lang="fr-FR" sz="2400" dirty="0" smtClean="0">
                <a:latin typeface="Baskerville Old Face" pitchFamily="18" charset="0"/>
              </a:rPr>
              <a:t>édition</a:t>
            </a:r>
          </a:p>
          <a:p>
            <a:pPr>
              <a:buNone/>
            </a:pPr>
            <a:r>
              <a:rPr lang="fr-FR" sz="2400" dirty="0" smtClean="0">
                <a:latin typeface="Baskerville Old Face" pitchFamily="18" charset="0"/>
              </a:rPr>
              <a:t>complète </a:t>
            </a:r>
            <a:r>
              <a:rPr lang="fr-FR" sz="2400" dirty="0">
                <a:latin typeface="Baskerville Old Face" pitchFamily="18" charset="0"/>
              </a:rPr>
              <a:t>Omnibus, 2008 (p297) et Prologue au catalogue de la </a:t>
            </a:r>
            <a:r>
              <a:rPr lang="fr-FR" sz="2400" dirty="0" smtClean="0">
                <a:latin typeface="Baskerville Old Face" pitchFamily="18" charset="0"/>
              </a:rPr>
              <a:t>grande</a:t>
            </a:r>
          </a:p>
          <a:p>
            <a:pPr>
              <a:buNone/>
            </a:pPr>
            <a:r>
              <a:rPr lang="fr-FR" sz="2400" dirty="0" smtClean="0">
                <a:latin typeface="Baskerville Old Face" pitchFamily="18" charset="0"/>
              </a:rPr>
              <a:t>exposition </a:t>
            </a:r>
            <a:r>
              <a:rPr lang="fr-FR" sz="2400" dirty="0">
                <a:latin typeface="Baskerville Old Face" pitchFamily="18" charset="0"/>
              </a:rPr>
              <a:t>de Courbet en marge de l’Exposition Universelle de 1855</a:t>
            </a:r>
          </a:p>
          <a:p>
            <a:endParaRPr lang="fr-FR" sz="2400" u="sng" dirty="0" smtClean="0">
              <a:latin typeface="Baskerville Old Face" pitchFamily="18" charset="0"/>
            </a:endParaRPr>
          </a:p>
          <a:p>
            <a:pPr algn="ctr">
              <a:buNone/>
            </a:pPr>
            <a:r>
              <a:rPr lang="fr-FR" sz="2400" b="1" u="sng" dirty="0" smtClean="0">
                <a:latin typeface="Baskerville Old Face" pitchFamily="18" charset="0"/>
              </a:rPr>
              <a:t>Supports </a:t>
            </a:r>
            <a:r>
              <a:rPr lang="fr-FR" sz="2400" b="1" u="sng" dirty="0">
                <a:latin typeface="Baskerville Old Face" pitchFamily="18" charset="0"/>
              </a:rPr>
              <a:t>iconographiques</a:t>
            </a:r>
            <a:r>
              <a:rPr lang="fr-FR" sz="2400" b="1" dirty="0">
                <a:latin typeface="Baskerville Old Face" pitchFamily="18" charset="0"/>
              </a:rPr>
              <a:t> : </a:t>
            </a:r>
            <a:endParaRPr lang="fr-FR" sz="2400" b="1" dirty="0" smtClean="0">
              <a:latin typeface="Baskerville Old Face" pitchFamily="18" charset="0"/>
            </a:endParaRPr>
          </a:p>
          <a:p>
            <a:pPr>
              <a:buNone/>
            </a:pPr>
            <a:r>
              <a:rPr lang="fr-FR" sz="2400" i="1" dirty="0" smtClean="0">
                <a:latin typeface="Baskerville Old Face" pitchFamily="18" charset="0"/>
              </a:rPr>
              <a:t>Le </a:t>
            </a:r>
            <a:r>
              <a:rPr lang="fr-FR" sz="2400" i="1" dirty="0">
                <a:latin typeface="Baskerville Old Face" pitchFamily="18" charset="0"/>
              </a:rPr>
              <a:t>boulevard des Capucines et le théâtre du Vaudeville</a:t>
            </a:r>
            <a:r>
              <a:rPr lang="fr-FR" sz="2400" dirty="0">
                <a:latin typeface="Baskerville Old Face" pitchFamily="18" charset="0"/>
              </a:rPr>
              <a:t>, Jean </a:t>
            </a:r>
            <a:r>
              <a:rPr lang="fr-FR" sz="2400" dirty="0" smtClean="0">
                <a:latin typeface="Baskerville Old Face" pitchFamily="18" charset="0"/>
              </a:rPr>
              <a:t>Béraud,</a:t>
            </a:r>
          </a:p>
          <a:p>
            <a:pPr>
              <a:buNone/>
            </a:pPr>
            <a:r>
              <a:rPr lang="fr-FR" sz="2400" dirty="0" smtClean="0">
                <a:latin typeface="Baskerville Old Face" pitchFamily="18" charset="0"/>
              </a:rPr>
              <a:t>1889</a:t>
            </a:r>
            <a:r>
              <a:rPr lang="fr-FR" sz="2400" dirty="0">
                <a:latin typeface="Baskerville Old Face" pitchFamily="18" charset="0"/>
              </a:rPr>
              <a:t>, Gustave Caillebotte, </a:t>
            </a:r>
            <a:r>
              <a:rPr lang="fr-FR" sz="2400" i="1" dirty="0">
                <a:latin typeface="Baskerville Old Face" pitchFamily="18" charset="0"/>
              </a:rPr>
              <a:t>Rue de Paris par temps de pluie</a:t>
            </a:r>
            <a:r>
              <a:rPr lang="fr-FR" sz="2400" dirty="0">
                <a:latin typeface="Baskerville Old Face" pitchFamily="18" charset="0"/>
              </a:rPr>
              <a:t>, 1875, </a:t>
            </a:r>
            <a:r>
              <a:rPr lang="fr-FR" sz="2400" dirty="0" smtClean="0">
                <a:latin typeface="Baskerville Old Face" pitchFamily="18" charset="0"/>
              </a:rPr>
              <a:t>Jean</a:t>
            </a:r>
          </a:p>
          <a:p>
            <a:pPr>
              <a:buNone/>
            </a:pPr>
            <a:r>
              <a:rPr lang="fr-FR" sz="2400" dirty="0" smtClean="0">
                <a:latin typeface="Baskerville Old Face" pitchFamily="18" charset="0"/>
              </a:rPr>
              <a:t>Béraud</a:t>
            </a:r>
            <a:r>
              <a:rPr lang="fr-FR" sz="2400" dirty="0">
                <a:latin typeface="Baskerville Old Face" pitchFamily="18" charset="0"/>
              </a:rPr>
              <a:t>, </a:t>
            </a:r>
            <a:r>
              <a:rPr lang="fr-FR" sz="2400" i="1" dirty="0">
                <a:latin typeface="Baskerville Old Face" pitchFamily="18" charset="0"/>
              </a:rPr>
              <a:t>La Pâtisserie Cloppe, </a:t>
            </a:r>
            <a:r>
              <a:rPr lang="fr-FR" sz="2400" dirty="0">
                <a:latin typeface="Baskerville Old Face" pitchFamily="18" charset="0"/>
              </a:rPr>
              <a:t>1889, Edouard Manet, </a:t>
            </a:r>
            <a:r>
              <a:rPr lang="fr-FR" sz="2400" i="1" dirty="0">
                <a:latin typeface="Baskerville Old Face" pitchFamily="18" charset="0"/>
              </a:rPr>
              <a:t>Nana</a:t>
            </a:r>
            <a:r>
              <a:rPr lang="fr-FR" sz="2400" dirty="0">
                <a:latin typeface="Baskerville Old Face" pitchFamily="18" charset="0"/>
              </a:rPr>
              <a:t>, 1877, </a:t>
            </a:r>
            <a:r>
              <a:rPr lang="fr-FR" sz="2400" dirty="0" smtClean="0">
                <a:latin typeface="Baskerville Old Face" pitchFamily="18" charset="0"/>
              </a:rPr>
              <a:t>Jean</a:t>
            </a:r>
          </a:p>
          <a:p>
            <a:pPr>
              <a:buNone/>
            </a:pPr>
            <a:r>
              <a:rPr lang="fr-FR" sz="2400" dirty="0" smtClean="0">
                <a:latin typeface="Baskerville Old Face" pitchFamily="18" charset="0"/>
              </a:rPr>
              <a:t>Baptiste </a:t>
            </a:r>
            <a:r>
              <a:rPr lang="fr-FR" sz="2400" dirty="0">
                <a:latin typeface="Baskerville Old Face" pitchFamily="18" charset="0"/>
              </a:rPr>
              <a:t>Corot, </a:t>
            </a:r>
            <a:r>
              <a:rPr lang="fr-FR" sz="2400" i="1" dirty="0">
                <a:latin typeface="Baskerville Old Face" pitchFamily="18" charset="0"/>
              </a:rPr>
              <a:t>Le Beffroi de Douai</a:t>
            </a:r>
            <a:r>
              <a:rPr lang="fr-FR" sz="2400" dirty="0">
                <a:latin typeface="Baskerville Old Face" pitchFamily="18" charset="0"/>
              </a:rPr>
              <a:t>, 1871, Jean-François </a:t>
            </a:r>
            <a:r>
              <a:rPr lang="fr-FR" sz="2400" dirty="0" smtClean="0">
                <a:latin typeface="Baskerville Old Face" pitchFamily="18" charset="0"/>
              </a:rPr>
              <a:t>Millet,</a:t>
            </a:r>
          </a:p>
          <a:p>
            <a:pPr>
              <a:buNone/>
            </a:pPr>
            <a:r>
              <a:rPr lang="fr-FR" sz="2400" i="1" dirty="0" smtClean="0">
                <a:latin typeface="Baskerville Old Face" pitchFamily="18" charset="0"/>
              </a:rPr>
              <a:t>L’</a:t>
            </a:r>
            <a:r>
              <a:rPr lang="fr-FR" sz="2400" i="1" dirty="0" err="1" smtClean="0">
                <a:latin typeface="Baskerville Old Face" pitchFamily="18" charset="0"/>
              </a:rPr>
              <a:t>Angelus</a:t>
            </a:r>
            <a:r>
              <a:rPr lang="fr-FR" sz="2400" dirty="0">
                <a:latin typeface="Baskerville Old Face" pitchFamily="18" charset="0"/>
              </a:rPr>
              <a:t>, 1858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07704" y="274638"/>
            <a:ext cx="5256584" cy="922114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fr-FR" dirty="0" smtClean="0"/>
              <a:t>Objectifs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619672" y="2132857"/>
            <a:ext cx="5616624" cy="3240359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fr-FR" dirty="0" smtClean="0"/>
              <a:t>   Faire comprendre aux élèves comment procède le regard réaliste en littérature puis en peinture</a:t>
            </a:r>
          </a:p>
          <a:p>
            <a:pPr>
              <a:buNone/>
            </a:pPr>
            <a:endParaRPr lang="fr-F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31640" y="260648"/>
            <a:ext cx="6408712" cy="1224136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fr-FR" b="1" dirty="0" smtClean="0">
                <a:latin typeface="Baskerville Old Face" pitchFamily="18" charset="0"/>
              </a:rPr>
              <a:t>ETAPE 2</a:t>
            </a:r>
            <a:endParaRPr lang="fr-FR" b="1" dirty="0">
              <a:latin typeface="Baskerville Old Face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99592" y="2204864"/>
            <a:ext cx="7344816" cy="3600400"/>
          </a:xfrm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>
              <a:buNone/>
            </a:pPr>
            <a:r>
              <a:rPr lang="fr-FR" sz="8000" dirty="0" smtClean="0">
                <a:latin typeface="Baskerville Old Face" pitchFamily="18" charset="0"/>
              </a:rPr>
              <a:t>En Histoire</a:t>
            </a:r>
          </a:p>
          <a:p>
            <a:pPr algn="ctr">
              <a:buNone/>
            </a:pPr>
            <a:r>
              <a:rPr lang="fr-FR" sz="9600" i="1" dirty="0" smtClean="0">
                <a:latin typeface="Baskerville Old Face" pitchFamily="18" charset="0"/>
              </a:rPr>
              <a:t>Le Réalisme</a:t>
            </a:r>
            <a:endParaRPr lang="fr-FR" sz="9600" i="1" dirty="0">
              <a:latin typeface="Baskerville Old Face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http://3.bp.blogspot.com/-QtR8PqbuOjs/T0kV5wHjkDI/AAAAAAAAL40/yqkCns6WBEA/s1600/degas.repasseuses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548680"/>
            <a:ext cx="3240360" cy="25202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</p:pic>
      <p:pic>
        <p:nvPicPr>
          <p:cNvPr id="5" name="Image 4" descr="http://t3.gstatic.com/images?q=tbn:ANd9GcSDMvYKnCYL5zOmq61I23h8ws-ZCrkuitGZhZO0Tom6KxxuOrmN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548680"/>
            <a:ext cx="3456384" cy="25202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</p:pic>
      <p:pic>
        <p:nvPicPr>
          <p:cNvPr id="6" name="Image 5" descr="http://t2.gstatic.com/images?q=tbn:ANd9GcRf97Qa4zH7sJdelaf2q_5RzWRoHMFRR_8ICbgoyILOAU5y2POi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3717032"/>
            <a:ext cx="3287789" cy="24986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</p:pic>
      <p:pic>
        <p:nvPicPr>
          <p:cNvPr id="7" name="Image 6" descr="http://t0.gstatic.com/images?q=tbn:ANd9GcT4qv_I7EBZCh9YzkRUNrruBxAAiGXWftqVXcWMkPBzSZ-5XGML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6056" y="3789040"/>
            <a:ext cx="3456384" cy="24232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</TotalTime>
  <Words>255</Words>
  <Application>Microsoft Office PowerPoint</Application>
  <PresentationFormat>Affichage à l'écran (4:3)</PresentationFormat>
  <Paragraphs>89</Paragraphs>
  <Slides>19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0" baseType="lpstr">
      <vt:lpstr>Thème Office</vt:lpstr>
      <vt:lpstr> Regard sur le XIXe siècle   </vt:lpstr>
      <vt:lpstr>Disciplines concernées </vt:lpstr>
      <vt:lpstr> Objectifs  </vt:lpstr>
      <vt:lpstr>ETAPE 1</vt:lpstr>
      <vt:lpstr>Diapositive 5</vt:lpstr>
      <vt:lpstr>SUPPORTS</vt:lpstr>
      <vt:lpstr>Objectifs </vt:lpstr>
      <vt:lpstr>ETAPE 2</vt:lpstr>
      <vt:lpstr>Diapositive 9</vt:lpstr>
      <vt:lpstr>SUPPORTS</vt:lpstr>
      <vt:lpstr>Objectifs </vt:lpstr>
      <vt:lpstr>ETAPE 3</vt:lpstr>
      <vt:lpstr>Diapositive 13</vt:lpstr>
      <vt:lpstr>SUPPORTS</vt:lpstr>
      <vt:lpstr>Objectifs </vt:lpstr>
      <vt:lpstr>ETAPE 4</vt:lpstr>
      <vt:lpstr>Diapositive 17</vt:lpstr>
      <vt:lpstr>SUPPORTS</vt:lpstr>
      <vt:lpstr>Objectifs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Regard sur le XIXe siècle</dc:title>
  <dc:creator>Utilisateur</dc:creator>
  <cp:lastModifiedBy>Utilisateur</cp:lastModifiedBy>
  <cp:revision>16</cp:revision>
  <dcterms:created xsi:type="dcterms:W3CDTF">2012-03-06T16:21:23Z</dcterms:created>
  <dcterms:modified xsi:type="dcterms:W3CDTF">2012-04-02T15:52:09Z</dcterms:modified>
</cp:coreProperties>
</file>