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872" autoAdjust="0"/>
    <p:restoredTop sz="94660"/>
  </p:normalViewPr>
  <p:slideViewPr>
    <p:cSldViewPr>
      <p:cViewPr varScale="1">
        <p:scale>
          <a:sx n="107" d="100"/>
          <a:sy n="107" d="100"/>
        </p:scale>
        <p:origin x="-133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93A39E-DB11-46E1-93E7-08CBF8C4992B}"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fr-FR"/>
        </a:p>
      </dgm:t>
    </dgm:pt>
    <dgm:pt modelId="{5F7B6FC3-5181-4F32-8AAE-5EE65F5683E1}">
      <dgm:prSet phldrT="[Texte]" custT="1"/>
      <dgm:spPr/>
      <dgm:t>
        <a:bodyPr/>
        <a:lstStyle/>
        <a:p>
          <a:r>
            <a:rPr lang="fr-FR" sz="1600" b="1" dirty="0" smtClean="0"/>
            <a:t>Objectifs: </a:t>
          </a:r>
          <a:endParaRPr lang="fr-FR" sz="1600" b="1" dirty="0"/>
        </a:p>
      </dgm:t>
    </dgm:pt>
    <dgm:pt modelId="{0176F605-BFCA-4AC8-BD52-68206C006C11}" type="parTrans" cxnId="{49CD7F51-461A-4C88-9E6F-59CAE0BDF359}">
      <dgm:prSet/>
      <dgm:spPr/>
      <dgm:t>
        <a:bodyPr/>
        <a:lstStyle/>
        <a:p>
          <a:endParaRPr lang="fr-FR"/>
        </a:p>
      </dgm:t>
    </dgm:pt>
    <dgm:pt modelId="{A4B06BED-1AE9-454D-8243-AEDD30AEA46A}" type="sibTrans" cxnId="{49CD7F51-461A-4C88-9E6F-59CAE0BDF359}">
      <dgm:prSet/>
      <dgm:spPr/>
      <dgm:t>
        <a:bodyPr/>
        <a:lstStyle/>
        <a:p>
          <a:endParaRPr lang="fr-FR"/>
        </a:p>
      </dgm:t>
    </dgm:pt>
    <dgm:pt modelId="{D4151DC3-CF96-4321-8ED7-F5E0F7D0DABF}">
      <dgm:prSet phldrT="[Texte]"/>
      <dgm:spPr/>
      <dgm:t>
        <a:bodyPr/>
        <a:lstStyle/>
        <a:p>
          <a:r>
            <a:rPr lang="fr-FR" b="1" u="sng" dirty="0" smtClean="0"/>
            <a:t>Séance 1: Qu'est-ce que le portrait? « Quand tous s'en mêlent! » </a:t>
          </a:r>
        </a:p>
        <a:p>
          <a:r>
            <a:rPr lang="fr-FR" dirty="0" smtClean="0"/>
            <a:t>Construire une définition à partir des acquis des élèves.</a:t>
          </a:r>
          <a:endParaRPr lang="fr-FR" dirty="0"/>
        </a:p>
      </dgm:t>
    </dgm:pt>
    <dgm:pt modelId="{D49887F1-A82D-4CF3-B891-783042E0964E}" type="parTrans" cxnId="{16C6A6B9-9CAC-4CD7-B4B8-D33E215A116F}">
      <dgm:prSet/>
      <dgm:spPr/>
      <dgm:t>
        <a:bodyPr/>
        <a:lstStyle/>
        <a:p>
          <a:endParaRPr lang="fr-FR"/>
        </a:p>
      </dgm:t>
    </dgm:pt>
    <dgm:pt modelId="{1378382D-5D29-4D43-97D2-14B6CCA5BD7E}" type="sibTrans" cxnId="{16C6A6B9-9CAC-4CD7-B4B8-D33E215A116F}">
      <dgm:prSet/>
      <dgm:spPr/>
      <dgm:t>
        <a:bodyPr/>
        <a:lstStyle/>
        <a:p>
          <a:endParaRPr lang="fr-FR"/>
        </a:p>
      </dgm:t>
    </dgm:pt>
    <dgm:pt modelId="{6B41312E-94A2-4637-9ECA-357E26CECD5B}">
      <dgm:prSet phldrT="[Texte]"/>
      <dgm:spPr/>
      <dgm:t>
        <a:bodyPr/>
        <a:lstStyle/>
        <a:p>
          <a:r>
            <a:rPr lang="fr-FR" b="1" u="sng" dirty="0" smtClean="0"/>
            <a:t>Séance 3: Ouverture sur le 20è siècle: la laideur vue par d'autres ?</a:t>
          </a:r>
          <a:endParaRPr lang="fr-FR" dirty="0"/>
        </a:p>
      </dgm:t>
    </dgm:pt>
    <dgm:pt modelId="{8D393558-8A51-4759-9A75-B424F6B22834}" type="parTrans" cxnId="{430544CE-C3A5-462B-A895-269723A14615}">
      <dgm:prSet/>
      <dgm:spPr/>
      <dgm:t>
        <a:bodyPr/>
        <a:lstStyle/>
        <a:p>
          <a:endParaRPr lang="fr-FR"/>
        </a:p>
      </dgm:t>
    </dgm:pt>
    <dgm:pt modelId="{CB770B71-5073-497E-9171-BDEF4CF32FDD}" type="sibTrans" cxnId="{430544CE-C3A5-462B-A895-269723A14615}">
      <dgm:prSet/>
      <dgm:spPr/>
      <dgm:t>
        <a:bodyPr/>
        <a:lstStyle/>
        <a:p>
          <a:endParaRPr lang="fr-FR"/>
        </a:p>
      </dgm:t>
    </dgm:pt>
    <dgm:pt modelId="{2B9B2CD6-C970-4B42-91F5-6BE77F0AA554}">
      <dgm:prSet custT="1"/>
      <dgm:spPr/>
      <dgm:t>
        <a:bodyPr/>
        <a:lstStyle/>
        <a:p>
          <a:r>
            <a:rPr lang="fr-FR" sz="1600" b="1" dirty="0" smtClean="0"/>
            <a:t>Comprendre que le portrait n'est pas un exercice se cantonnant à la peinture ou à la littérature.</a:t>
          </a:r>
          <a:endParaRPr lang="fr-FR" sz="1600" b="1" dirty="0"/>
        </a:p>
      </dgm:t>
    </dgm:pt>
    <dgm:pt modelId="{D1E44BDB-B18E-4EE9-AE24-0E7213281558}" type="parTrans" cxnId="{30633221-E14C-4FA7-A4D1-61D2AB4529C8}">
      <dgm:prSet/>
      <dgm:spPr/>
      <dgm:t>
        <a:bodyPr/>
        <a:lstStyle/>
        <a:p>
          <a:endParaRPr lang="fr-FR"/>
        </a:p>
      </dgm:t>
    </dgm:pt>
    <dgm:pt modelId="{F1E2CBF5-44CA-429F-B567-CE76656E67D1}" type="sibTrans" cxnId="{30633221-E14C-4FA7-A4D1-61D2AB4529C8}">
      <dgm:prSet/>
      <dgm:spPr/>
      <dgm:t>
        <a:bodyPr/>
        <a:lstStyle/>
        <a:p>
          <a:endParaRPr lang="fr-FR"/>
        </a:p>
      </dgm:t>
    </dgm:pt>
    <dgm:pt modelId="{7FD5B2A7-F456-4FDF-AE3D-D6CE1213DE14}">
      <dgm:prSet custT="1"/>
      <dgm:spPr/>
      <dgm:t>
        <a:bodyPr/>
        <a:lstStyle/>
        <a:p>
          <a:r>
            <a:rPr lang="fr-FR" sz="1600" b="1" dirty="0" smtClean="0"/>
            <a:t>Voir que le portrait est un art </a:t>
          </a:r>
          <a:endParaRPr lang="fr-FR" sz="1600" b="1" dirty="0"/>
        </a:p>
      </dgm:t>
    </dgm:pt>
    <dgm:pt modelId="{E94C3DE6-445C-482A-81F4-E7AB898FB75A}" type="parTrans" cxnId="{7A359997-6D81-47E8-B68B-273538147753}">
      <dgm:prSet/>
      <dgm:spPr/>
      <dgm:t>
        <a:bodyPr/>
        <a:lstStyle/>
        <a:p>
          <a:endParaRPr lang="fr-FR"/>
        </a:p>
      </dgm:t>
    </dgm:pt>
    <dgm:pt modelId="{D573D74A-C5C3-45BE-910B-42A9C79B741B}" type="sibTrans" cxnId="{7A359997-6D81-47E8-B68B-273538147753}">
      <dgm:prSet/>
      <dgm:spPr/>
      <dgm:t>
        <a:bodyPr/>
        <a:lstStyle/>
        <a:p>
          <a:endParaRPr lang="fr-FR"/>
        </a:p>
      </dgm:t>
    </dgm:pt>
    <dgm:pt modelId="{C136E5AC-56E1-47CB-B2C1-85BBA4F06C15}">
      <dgm:prSet phldrT="[Texte]"/>
      <dgm:spPr/>
      <dgm:t>
        <a:bodyPr/>
        <a:lstStyle/>
        <a:p>
          <a:r>
            <a:rPr lang="fr-FR" b="1" u="sng" dirty="0" smtClean="0"/>
            <a:t>Séance 2: Quand les arts s'emmêlent </a:t>
          </a:r>
        </a:p>
        <a:p>
          <a:endParaRPr lang="fr-FR" b="1" u="sng" dirty="0" smtClean="0"/>
        </a:p>
        <a:p>
          <a:endParaRPr lang="fr-FR" dirty="0"/>
        </a:p>
      </dgm:t>
    </dgm:pt>
    <dgm:pt modelId="{0FE7C625-0971-4A47-90D5-C35F5781832D}" type="parTrans" cxnId="{975EA875-26D1-41A0-9F40-C3B489E523C3}">
      <dgm:prSet/>
      <dgm:spPr/>
      <dgm:t>
        <a:bodyPr/>
        <a:lstStyle/>
        <a:p>
          <a:endParaRPr lang="fr-FR"/>
        </a:p>
      </dgm:t>
    </dgm:pt>
    <dgm:pt modelId="{22953484-7070-4921-9874-DE2D9C7B5659}" type="sibTrans" cxnId="{975EA875-26D1-41A0-9F40-C3B489E523C3}">
      <dgm:prSet/>
      <dgm:spPr/>
      <dgm:t>
        <a:bodyPr/>
        <a:lstStyle/>
        <a:p>
          <a:endParaRPr lang="fr-FR"/>
        </a:p>
      </dgm:t>
    </dgm:pt>
    <dgm:pt modelId="{84ABF51A-ED39-4056-8DFF-C1AFFFD91608}">
      <dgm:prSet/>
      <dgm:spPr/>
      <dgm:t>
        <a:bodyPr/>
        <a:lstStyle/>
        <a:p>
          <a:r>
            <a:rPr lang="fr-FR" b="1" u="sng" dirty="0" smtClean="0"/>
            <a:t>Séance 4: Et si on se tirait le portrait ?  </a:t>
          </a:r>
        </a:p>
        <a:p>
          <a:r>
            <a:rPr lang="fr-FR" b="0" u="none" dirty="0" smtClean="0"/>
            <a:t>Activité d’écriture</a:t>
          </a:r>
          <a:endParaRPr lang="fr-FR" b="0" u="none" dirty="0"/>
        </a:p>
      </dgm:t>
    </dgm:pt>
    <dgm:pt modelId="{F0721101-7D5B-4FD5-B5D2-DF04C752620F}" type="parTrans" cxnId="{252493C0-7464-4085-B2E0-80C6FF0C29FC}">
      <dgm:prSet/>
      <dgm:spPr/>
      <dgm:t>
        <a:bodyPr/>
        <a:lstStyle/>
        <a:p>
          <a:endParaRPr lang="fr-FR"/>
        </a:p>
      </dgm:t>
    </dgm:pt>
    <dgm:pt modelId="{445A9A71-8524-418F-88D6-9222E97942FA}" type="sibTrans" cxnId="{252493C0-7464-4085-B2E0-80C6FF0C29FC}">
      <dgm:prSet/>
      <dgm:spPr/>
      <dgm:t>
        <a:bodyPr/>
        <a:lstStyle/>
        <a:p>
          <a:endParaRPr lang="fr-FR"/>
        </a:p>
      </dgm:t>
    </dgm:pt>
    <dgm:pt modelId="{E0349558-4473-4761-B182-7A875F13050B}" type="pres">
      <dgm:prSet presAssocID="{E793A39E-DB11-46E1-93E7-08CBF8C4992B}" presName="linear" presStyleCnt="0">
        <dgm:presLayoutVars>
          <dgm:dir/>
          <dgm:animLvl val="lvl"/>
          <dgm:resizeHandles val="exact"/>
        </dgm:presLayoutVars>
      </dgm:prSet>
      <dgm:spPr/>
    </dgm:pt>
    <dgm:pt modelId="{507074E4-7DE3-4B14-9159-8946DAD16D6A}" type="pres">
      <dgm:prSet presAssocID="{5F7B6FC3-5181-4F32-8AAE-5EE65F5683E1}" presName="parentLin" presStyleCnt="0"/>
      <dgm:spPr/>
    </dgm:pt>
    <dgm:pt modelId="{D6B56A85-40DE-4816-8784-F0F1C7C87EC5}" type="pres">
      <dgm:prSet presAssocID="{5F7B6FC3-5181-4F32-8AAE-5EE65F5683E1}" presName="parentLeftMargin" presStyleLbl="node1" presStyleIdx="0" presStyleCnt="5"/>
      <dgm:spPr/>
    </dgm:pt>
    <dgm:pt modelId="{46771351-FF5C-4C5D-8B4C-E789E650A2B2}" type="pres">
      <dgm:prSet presAssocID="{5F7B6FC3-5181-4F32-8AAE-5EE65F5683E1}" presName="parentText" presStyleLbl="node1" presStyleIdx="0" presStyleCnt="5" custScaleY="77676">
        <dgm:presLayoutVars>
          <dgm:chMax val="0"/>
          <dgm:bulletEnabled val="1"/>
        </dgm:presLayoutVars>
      </dgm:prSet>
      <dgm:spPr/>
    </dgm:pt>
    <dgm:pt modelId="{20E80836-571D-4183-B4EA-5E3C40E94119}" type="pres">
      <dgm:prSet presAssocID="{5F7B6FC3-5181-4F32-8AAE-5EE65F5683E1}" presName="negativeSpace" presStyleCnt="0"/>
      <dgm:spPr/>
    </dgm:pt>
    <dgm:pt modelId="{A343DE6D-289B-42DC-B760-EAF52939FF42}" type="pres">
      <dgm:prSet presAssocID="{5F7B6FC3-5181-4F32-8AAE-5EE65F5683E1}" presName="childText" presStyleLbl="conFgAcc1" presStyleIdx="0" presStyleCnt="5">
        <dgm:presLayoutVars>
          <dgm:bulletEnabled val="1"/>
        </dgm:presLayoutVars>
      </dgm:prSet>
      <dgm:spPr/>
    </dgm:pt>
    <dgm:pt modelId="{B3DD7ABD-058F-4AB6-9BFF-5268CAFA73AA}" type="pres">
      <dgm:prSet presAssocID="{A4B06BED-1AE9-454D-8243-AEDD30AEA46A}" presName="spaceBetweenRectangles" presStyleCnt="0"/>
      <dgm:spPr/>
    </dgm:pt>
    <dgm:pt modelId="{9E40AD6A-FA19-47A6-99DD-A1A38CB4D3DC}" type="pres">
      <dgm:prSet presAssocID="{D4151DC3-CF96-4321-8ED7-F5E0F7D0DABF}" presName="parentLin" presStyleCnt="0"/>
      <dgm:spPr/>
    </dgm:pt>
    <dgm:pt modelId="{1DEE52C3-9255-4A31-8D0E-4A3FF5D4F241}" type="pres">
      <dgm:prSet presAssocID="{D4151DC3-CF96-4321-8ED7-F5E0F7D0DABF}" presName="parentLeftMargin" presStyleLbl="node1" presStyleIdx="0" presStyleCnt="5"/>
      <dgm:spPr/>
    </dgm:pt>
    <dgm:pt modelId="{DB8CF427-856E-4B39-9080-B0DE1C4E033F}" type="pres">
      <dgm:prSet presAssocID="{D4151DC3-CF96-4321-8ED7-F5E0F7D0DABF}" presName="parentText" presStyleLbl="node1" presStyleIdx="1" presStyleCnt="5" custScaleX="150037" custScaleY="170554">
        <dgm:presLayoutVars>
          <dgm:chMax val="0"/>
          <dgm:bulletEnabled val="1"/>
        </dgm:presLayoutVars>
      </dgm:prSet>
      <dgm:spPr/>
      <dgm:t>
        <a:bodyPr/>
        <a:lstStyle/>
        <a:p>
          <a:endParaRPr lang="fr-FR"/>
        </a:p>
      </dgm:t>
    </dgm:pt>
    <dgm:pt modelId="{6A8ACEE8-444D-4C9C-B9A0-42FC44683DC0}" type="pres">
      <dgm:prSet presAssocID="{D4151DC3-CF96-4321-8ED7-F5E0F7D0DABF}" presName="negativeSpace" presStyleCnt="0"/>
      <dgm:spPr/>
    </dgm:pt>
    <dgm:pt modelId="{02BE56AF-FB0A-43B5-AFA1-499E5E910A5C}" type="pres">
      <dgm:prSet presAssocID="{D4151DC3-CF96-4321-8ED7-F5E0F7D0DABF}" presName="childText" presStyleLbl="conFgAcc1" presStyleIdx="1" presStyleCnt="5">
        <dgm:presLayoutVars>
          <dgm:bulletEnabled val="1"/>
        </dgm:presLayoutVars>
      </dgm:prSet>
      <dgm:spPr/>
    </dgm:pt>
    <dgm:pt modelId="{A056B587-889E-4518-A0DF-C18AD0A68873}" type="pres">
      <dgm:prSet presAssocID="{1378382D-5D29-4D43-97D2-14B6CCA5BD7E}" presName="spaceBetweenRectangles" presStyleCnt="0"/>
      <dgm:spPr/>
    </dgm:pt>
    <dgm:pt modelId="{01D09453-C2A3-4A04-8B2C-EEF5C4A0EC26}" type="pres">
      <dgm:prSet presAssocID="{C136E5AC-56E1-47CB-B2C1-85BBA4F06C15}" presName="parentLin" presStyleCnt="0"/>
      <dgm:spPr/>
    </dgm:pt>
    <dgm:pt modelId="{D479310D-7536-4604-B372-A75C2DA94BDE}" type="pres">
      <dgm:prSet presAssocID="{C136E5AC-56E1-47CB-B2C1-85BBA4F06C15}" presName="parentLeftMargin" presStyleLbl="node1" presStyleIdx="1" presStyleCnt="5"/>
      <dgm:spPr/>
    </dgm:pt>
    <dgm:pt modelId="{EC321166-E827-47AD-997F-547BA74D6300}" type="pres">
      <dgm:prSet presAssocID="{C136E5AC-56E1-47CB-B2C1-85BBA4F06C15}" presName="parentText" presStyleLbl="node1" presStyleIdx="2" presStyleCnt="5" custScaleX="142857" custScaleY="253477">
        <dgm:presLayoutVars>
          <dgm:chMax val="0"/>
          <dgm:bulletEnabled val="1"/>
        </dgm:presLayoutVars>
      </dgm:prSet>
      <dgm:spPr/>
      <dgm:t>
        <a:bodyPr/>
        <a:lstStyle/>
        <a:p>
          <a:endParaRPr lang="fr-FR"/>
        </a:p>
      </dgm:t>
    </dgm:pt>
    <dgm:pt modelId="{14EB44A9-DDB3-4F5F-91EA-1CE8BA934CCE}" type="pres">
      <dgm:prSet presAssocID="{C136E5AC-56E1-47CB-B2C1-85BBA4F06C15}" presName="negativeSpace" presStyleCnt="0"/>
      <dgm:spPr/>
    </dgm:pt>
    <dgm:pt modelId="{12E5EEC1-B5DB-4918-B2BA-C9E9E21B3314}" type="pres">
      <dgm:prSet presAssocID="{C136E5AC-56E1-47CB-B2C1-85BBA4F06C15}" presName="childText" presStyleLbl="conFgAcc1" presStyleIdx="2" presStyleCnt="5">
        <dgm:presLayoutVars>
          <dgm:bulletEnabled val="1"/>
        </dgm:presLayoutVars>
      </dgm:prSet>
      <dgm:spPr/>
    </dgm:pt>
    <dgm:pt modelId="{E3F8EF8E-C0BC-43BC-AF8E-8B5673D580B4}" type="pres">
      <dgm:prSet presAssocID="{22953484-7070-4921-9874-DE2D9C7B5659}" presName="spaceBetweenRectangles" presStyleCnt="0"/>
      <dgm:spPr/>
    </dgm:pt>
    <dgm:pt modelId="{1A80F1B9-7A4B-474E-A911-CEA51DDE119B}" type="pres">
      <dgm:prSet presAssocID="{6B41312E-94A2-4637-9ECA-357E26CECD5B}" presName="parentLin" presStyleCnt="0"/>
      <dgm:spPr/>
    </dgm:pt>
    <dgm:pt modelId="{64BFB738-503A-4EC3-8818-6C7C428767D9}" type="pres">
      <dgm:prSet presAssocID="{6B41312E-94A2-4637-9ECA-357E26CECD5B}" presName="parentLeftMargin" presStyleLbl="node1" presStyleIdx="2" presStyleCnt="5"/>
      <dgm:spPr/>
    </dgm:pt>
    <dgm:pt modelId="{48DBB9A7-4E01-4792-B044-88029D74A695}" type="pres">
      <dgm:prSet presAssocID="{6B41312E-94A2-4637-9ECA-357E26CECD5B}" presName="parentText" presStyleLbl="node1" presStyleIdx="3" presStyleCnt="5" custScaleX="142857">
        <dgm:presLayoutVars>
          <dgm:chMax val="0"/>
          <dgm:bulletEnabled val="1"/>
        </dgm:presLayoutVars>
      </dgm:prSet>
      <dgm:spPr/>
    </dgm:pt>
    <dgm:pt modelId="{B71CC32E-7FCE-4448-9558-A9DBC29F8302}" type="pres">
      <dgm:prSet presAssocID="{6B41312E-94A2-4637-9ECA-357E26CECD5B}" presName="negativeSpace" presStyleCnt="0"/>
      <dgm:spPr/>
    </dgm:pt>
    <dgm:pt modelId="{0BCA4CE8-04F4-457F-AA42-36226D262345}" type="pres">
      <dgm:prSet presAssocID="{6B41312E-94A2-4637-9ECA-357E26CECD5B}" presName="childText" presStyleLbl="conFgAcc1" presStyleIdx="3" presStyleCnt="5">
        <dgm:presLayoutVars>
          <dgm:bulletEnabled val="1"/>
        </dgm:presLayoutVars>
      </dgm:prSet>
      <dgm:spPr/>
    </dgm:pt>
    <dgm:pt modelId="{A60EEB7D-CA5F-4C57-87E6-525766FD6E5B}" type="pres">
      <dgm:prSet presAssocID="{CB770B71-5073-497E-9171-BDEF4CF32FDD}" presName="spaceBetweenRectangles" presStyleCnt="0"/>
      <dgm:spPr/>
    </dgm:pt>
    <dgm:pt modelId="{E871AC9C-54F5-46C9-9377-C2338F32D5D9}" type="pres">
      <dgm:prSet presAssocID="{84ABF51A-ED39-4056-8DFF-C1AFFFD91608}" presName="parentLin" presStyleCnt="0"/>
      <dgm:spPr/>
    </dgm:pt>
    <dgm:pt modelId="{EDC8FA83-7788-422E-BE7E-DAF977A690F0}" type="pres">
      <dgm:prSet presAssocID="{84ABF51A-ED39-4056-8DFF-C1AFFFD91608}" presName="parentLeftMargin" presStyleLbl="node1" presStyleIdx="3" presStyleCnt="5"/>
      <dgm:spPr/>
    </dgm:pt>
    <dgm:pt modelId="{7D8FADD4-E2A2-49CE-A953-2E0BA1EC9E43}" type="pres">
      <dgm:prSet presAssocID="{84ABF51A-ED39-4056-8DFF-C1AFFFD91608}" presName="parentText" presStyleLbl="node1" presStyleIdx="4" presStyleCnt="5" custScaleX="142857" custScaleY="119998" custLinFactNeighborX="-3053" custLinFactNeighborY="11238">
        <dgm:presLayoutVars>
          <dgm:chMax val="0"/>
          <dgm:bulletEnabled val="1"/>
        </dgm:presLayoutVars>
      </dgm:prSet>
      <dgm:spPr/>
      <dgm:t>
        <a:bodyPr/>
        <a:lstStyle/>
        <a:p>
          <a:endParaRPr lang="fr-FR"/>
        </a:p>
      </dgm:t>
    </dgm:pt>
    <dgm:pt modelId="{5DF354A4-D5C1-4970-8FDB-E6312B5CF221}" type="pres">
      <dgm:prSet presAssocID="{84ABF51A-ED39-4056-8DFF-C1AFFFD91608}" presName="negativeSpace" presStyleCnt="0"/>
      <dgm:spPr/>
    </dgm:pt>
    <dgm:pt modelId="{D4178420-6F92-4836-A41F-7F37ED6D167C}" type="pres">
      <dgm:prSet presAssocID="{84ABF51A-ED39-4056-8DFF-C1AFFFD91608}" presName="childText" presStyleLbl="conFgAcc1" presStyleIdx="4" presStyleCnt="5">
        <dgm:presLayoutVars>
          <dgm:bulletEnabled val="1"/>
        </dgm:presLayoutVars>
      </dgm:prSet>
      <dgm:spPr/>
    </dgm:pt>
  </dgm:ptLst>
  <dgm:cxnLst>
    <dgm:cxn modelId="{DBAC110A-BFD4-4259-8DCE-5A29E277BB0B}" type="presOf" srcId="{84ABF51A-ED39-4056-8DFF-C1AFFFD91608}" destId="{EDC8FA83-7788-422E-BE7E-DAF977A690F0}" srcOrd="0" destOrd="0" presId="urn:microsoft.com/office/officeart/2005/8/layout/list1"/>
    <dgm:cxn modelId="{30633221-E14C-4FA7-A4D1-61D2AB4529C8}" srcId="{5F7B6FC3-5181-4F32-8AAE-5EE65F5683E1}" destId="{2B9B2CD6-C970-4B42-91F5-6BE77F0AA554}" srcOrd="0" destOrd="0" parTransId="{D1E44BDB-B18E-4EE9-AE24-0E7213281558}" sibTransId="{F1E2CBF5-44CA-429F-B567-CE76656E67D1}"/>
    <dgm:cxn modelId="{7A359997-6D81-47E8-B68B-273538147753}" srcId="{5F7B6FC3-5181-4F32-8AAE-5EE65F5683E1}" destId="{7FD5B2A7-F456-4FDF-AE3D-D6CE1213DE14}" srcOrd="1" destOrd="0" parTransId="{E94C3DE6-445C-482A-81F4-E7AB898FB75A}" sibTransId="{D573D74A-C5C3-45BE-910B-42A9C79B741B}"/>
    <dgm:cxn modelId="{49CD7F51-461A-4C88-9E6F-59CAE0BDF359}" srcId="{E793A39E-DB11-46E1-93E7-08CBF8C4992B}" destId="{5F7B6FC3-5181-4F32-8AAE-5EE65F5683E1}" srcOrd="0" destOrd="0" parTransId="{0176F605-BFCA-4AC8-BD52-68206C006C11}" sibTransId="{A4B06BED-1AE9-454D-8243-AEDD30AEA46A}"/>
    <dgm:cxn modelId="{252493C0-7464-4085-B2E0-80C6FF0C29FC}" srcId="{E793A39E-DB11-46E1-93E7-08CBF8C4992B}" destId="{84ABF51A-ED39-4056-8DFF-C1AFFFD91608}" srcOrd="4" destOrd="0" parTransId="{F0721101-7D5B-4FD5-B5D2-DF04C752620F}" sibTransId="{445A9A71-8524-418F-88D6-9222E97942FA}"/>
    <dgm:cxn modelId="{D8435ECB-C768-4BD1-AF57-F620A81D9844}" type="presOf" srcId="{5F7B6FC3-5181-4F32-8AAE-5EE65F5683E1}" destId="{D6B56A85-40DE-4816-8784-F0F1C7C87EC5}" srcOrd="0" destOrd="0" presId="urn:microsoft.com/office/officeart/2005/8/layout/list1"/>
    <dgm:cxn modelId="{3CA106FD-4505-46F1-B2E1-A143EC4A67F9}" type="presOf" srcId="{D4151DC3-CF96-4321-8ED7-F5E0F7D0DABF}" destId="{1DEE52C3-9255-4A31-8D0E-4A3FF5D4F241}" srcOrd="0" destOrd="0" presId="urn:microsoft.com/office/officeart/2005/8/layout/list1"/>
    <dgm:cxn modelId="{14FC1694-DD1E-4AC6-8DA2-E640E21B6A1A}" type="presOf" srcId="{D4151DC3-CF96-4321-8ED7-F5E0F7D0DABF}" destId="{DB8CF427-856E-4B39-9080-B0DE1C4E033F}" srcOrd="1" destOrd="0" presId="urn:microsoft.com/office/officeart/2005/8/layout/list1"/>
    <dgm:cxn modelId="{ADACAC40-5E9B-47E1-AF2F-E30BBC3527EC}" type="presOf" srcId="{E793A39E-DB11-46E1-93E7-08CBF8C4992B}" destId="{E0349558-4473-4761-B182-7A875F13050B}" srcOrd="0" destOrd="0" presId="urn:microsoft.com/office/officeart/2005/8/layout/list1"/>
    <dgm:cxn modelId="{367F1CED-E6CB-46FC-A6F3-BC121D2BDD31}" type="presOf" srcId="{C136E5AC-56E1-47CB-B2C1-85BBA4F06C15}" destId="{EC321166-E827-47AD-997F-547BA74D6300}" srcOrd="1" destOrd="0" presId="urn:microsoft.com/office/officeart/2005/8/layout/list1"/>
    <dgm:cxn modelId="{B186BE53-A2DB-4196-A62C-FE8FFF8D4290}" type="presOf" srcId="{2B9B2CD6-C970-4B42-91F5-6BE77F0AA554}" destId="{A343DE6D-289B-42DC-B760-EAF52939FF42}" srcOrd="0" destOrd="0" presId="urn:microsoft.com/office/officeart/2005/8/layout/list1"/>
    <dgm:cxn modelId="{430544CE-C3A5-462B-A895-269723A14615}" srcId="{E793A39E-DB11-46E1-93E7-08CBF8C4992B}" destId="{6B41312E-94A2-4637-9ECA-357E26CECD5B}" srcOrd="3" destOrd="0" parTransId="{8D393558-8A51-4759-9A75-B424F6B22834}" sibTransId="{CB770B71-5073-497E-9171-BDEF4CF32FDD}"/>
    <dgm:cxn modelId="{A781C706-DF3E-43E2-BDEA-E84B05C828FE}" type="presOf" srcId="{6B41312E-94A2-4637-9ECA-357E26CECD5B}" destId="{64BFB738-503A-4EC3-8818-6C7C428767D9}" srcOrd="0" destOrd="0" presId="urn:microsoft.com/office/officeart/2005/8/layout/list1"/>
    <dgm:cxn modelId="{479AC2B8-437D-48E0-8211-530343D88D8B}" type="presOf" srcId="{6B41312E-94A2-4637-9ECA-357E26CECD5B}" destId="{48DBB9A7-4E01-4792-B044-88029D74A695}" srcOrd="1" destOrd="0" presId="urn:microsoft.com/office/officeart/2005/8/layout/list1"/>
    <dgm:cxn modelId="{69EB57F8-0799-4CB4-A6A3-1978DA6950FC}" type="presOf" srcId="{C136E5AC-56E1-47CB-B2C1-85BBA4F06C15}" destId="{D479310D-7536-4604-B372-A75C2DA94BDE}" srcOrd="0" destOrd="0" presId="urn:microsoft.com/office/officeart/2005/8/layout/list1"/>
    <dgm:cxn modelId="{23A594BA-B694-41B8-8533-50F5ED29F674}" type="presOf" srcId="{7FD5B2A7-F456-4FDF-AE3D-D6CE1213DE14}" destId="{A343DE6D-289B-42DC-B760-EAF52939FF42}" srcOrd="0" destOrd="1" presId="urn:microsoft.com/office/officeart/2005/8/layout/list1"/>
    <dgm:cxn modelId="{CFFE8CF2-9903-48EF-9E31-EB6EFD2B4F9F}" type="presOf" srcId="{84ABF51A-ED39-4056-8DFF-C1AFFFD91608}" destId="{7D8FADD4-E2A2-49CE-A953-2E0BA1EC9E43}" srcOrd="1" destOrd="0" presId="urn:microsoft.com/office/officeart/2005/8/layout/list1"/>
    <dgm:cxn modelId="{16C6A6B9-9CAC-4CD7-B4B8-D33E215A116F}" srcId="{E793A39E-DB11-46E1-93E7-08CBF8C4992B}" destId="{D4151DC3-CF96-4321-8ED7-F5E0F7D0DABF}" srcOrd="1" destOrd="0" parTransId="{D49887F1-A82D-4CF3-B891-783042E0964E}" sibTransId="{1378382D-5D29-4D43-97D2-14B6CCA5BD7E}"/>
    <dgm:cxn modelId="{975EA875-26D1-41A0-9F40-C3B489E523C3}" srcId="{E793A39E-DB11-46E1-93E7-08CBF8C4992B}" destId="{C136E5AC-56E1-47CB-B2C1-85BBA4F06C15}" srcOrd="2" destOrd="0" parTransId="{0FE7C625-0971-4A47-90D5-C35F5781832D}" sibTransId="{22953484-7070-4921-9874-DE2D9C7B5659}"/>
    <dgm:cxn modelId="{817BBBB4-9BB1-4597-B79D-16AD5F80F213}" type="presOf" srcId="{5F7B6FC3-5181-4F32-8AAE-5EE65F5683E1}" destId="{46771351-FF5C-4C5D-8B4C-E789E650A2B2}" srcOrd="1" destOrd="0" presId="urn:microsoft.com/office/officeart/2005/8/layout/list1"/>
    <dgm:cxn modelId="{29830EAA-B2EA-4AFC-BD2F-9DB602A7DFF8}" type="presParOf" srcId="{E0349558-4473-4761-B182-7A875F13050B}" destId="{507074E4-7DE3-4B14-9159-8946DAD16D6A}" srcOrd="0" destOrd="0" presId="urn:microsoft.com/office/officeart/2005/8/layout/list1"/>
    <dgm:cxn modelId="{4A9037EB-8443-44A1-AB80-FBC2099A6732}" type="presParOf" srcId="{507074E4-7DE3-4B14-9159-8946DAD16D6A}" destId="{D6B56A85-40DE-4816-8784-F0F1C7C87EC5}" srcOrd="0" destOrd="0" presId="urn:microsoft.com/office/officeart/2005/8/layout/list1"/>
    <dgm:cxn modelId="{8E526164-A8F0-4CC3-AE0C-7FF16AE64E77}" type="presParOf" srcId="{507074E4-7DE3-4B14-9159-8946DAD16D6A}" destId="{46771351-FF5C-4C5D-8B4C-E789E650A2B2}" srcOrd="1" destOrd="0" presId="urn:microsoft.com/office/officeart/2005/8/layout/list1"/>
    <dgm:cxn modelId="{1B29317B-F417-4AC5-9189-C00DEEEBB8F2}" type="presParOf" srcId="{E0349558-4473-4761-B182-7A875F13050B}" destId="{20E80836-571D-4183-B4EA-5E3C40E94119}" srcOrd="1" destOrd="0" presId="urn:microsoft.com/office/officeart/2005/8/layout/list1"/>
    <dgm:cxn modelId="{627F9924-0438-47A8-9DFC-EE2DE55061EE}" type="presParOf" srcId="{E0349558-4473-4761-B182-7A875F13050B}" destId="{A343DE6D-289B-42DC-B760-EAF52939FF42}" srcOrd="2" destOrd="0" presId="urn:microsoft.com/office/officeart/2005/8/layout/list1"/>
    <dgm:cxn modelId="{FB812065-A4B4-440A-A638-F5E9880241B3}" type="presParOf" srcId="{E0349558-4473-4761-B182-7A875F13050B}" destId="{B3DD7ABD-058F-4AB6-9BFF-5268CAFA73AA}" srcOrd="3" destOrd="0" presId="urn:microsoft.com/office/officeart/2005/8/layout/list1"/>
    <dgm:cxn modelId="{94D25441-1B5E-4730-BF0C-3F998BA7A3DD}" type="presParOf" srcId="{E0349558-4473-4761-B182-7A875F13050B}" destId="{9E40AD6A-FA19-47A6-99DD-A1A38CB4D3DC}" srcOrd="4" destOrd="0" presId="urn:microsoft.com/office/officeart/2005/8/layout/list1"/>
    <dgm:cxn modelId="{465C233D-AA74-4797-BE4C-E627534CD544}" type="presParOf" srcId="{9E40AD6A-FA19-47A6-99DD-A1A38CB4D3DC}" destId="{1DEE52C3-9255-4A31-8D0E-4A3FF5D4F241}" srcOrd="0" destOrd="0" presId="urn:microsoft.com/office/officeart/2005/8/layout/list1"/>
    <dgm:cxn modelId="{4308D79C-0EE4-4AB3-8111-5CB79EC950CE}" type="presParOf" srcId="{9E40AD6A-FA19-47A6-99DD-A1A38CB4D3DC}" destId="{DB8CF427-856E-4B39-9080-B0DE1C4E033F}" srcOrd="1" destOrd="0" presId="urn:microsoft.com/office/officeart/2005/8/layout/list1"/>
    <dgm:cxn modelId="{4C2FE5AD-D13A-4B36-9446-1E4CD4572151}" type="presParOf" srcId="{E0349558-4473-4761-B182-7A875F13050B}" destId="{6A8ACEE8-444D-4C9C-B9A0-42FC44683DC0}" srcOrd="5" destOrd="0" presId="urn:microsoft.com/office/officeart/2005/8/layout/list1"/>
    <dgm:cxn modelId="{C1B13D76-4DC9-45F8-AEF0-A0A8EAE1A4DB}" type="presParOf" srcId="{E0349558-4473-4761-B182-7A875F13050B}" destId="{02BE56AF-FB0A-43B5-AFA1-499E5E910A5C}" srcOrd="6" destOrd="0" presId="urn:microsoft.com/office/officeart/2005/8/layout/list1"/>
    <dgm:cxn modelId="{1C0B4C57-F381-40F2-BFCD-AA201269A874}" type="presParOf" srcId="{E0349558-4473-4761-B182-7A875F13050B}" destId="{A056B587-889E-4518-A0DF-C18AD0A68873}" srcOrd="7" destOrd="0" presId="urn:microsoft.com/office/officeart/2005/8/layout/list1"/>
    <dgm:cxn modelId="{52157D70-8793-4573-9F80-0E2703369763}" type="presParOf" srcId="{E0349558-4473-4761-B182-7A875F13050B}" destId="{01D09453-C2A3-4A04-8B2C-EEF5C4A0EC26}" srcOrd="8" destOrd="0" presId="urn:microsoft.com/office/officeart/2005/8/layout/list1"/>
    <dgm:cxn modelId="{B4CD53DF-EAF5-4FDF-9113-BDD26F7D04B4}" type="presParOf" srcId="{01D09453-C2A3-4A04-8B2C-EEF5C4A0EC26}" destId="{D479310D-7536-4604-B372-A75C2DA94BDE}" srcOrd="0" destOrd="0" presId="urn:microsoft.com/office/officeart/2005/8/layout/list1"/>
    <dgm:cxn modelId="{022E03B3-F516-4A39-B304-4EE3E5D979B8}" type="presParOf" srcId="{01D09453-C2A3-4A04-8B2C-EEF5C4A0EC26}" destId="{EC321166-E827-47AD-997F-547BA74D6300}" srcOrd="1" destOrd="0" presId="urn:microsoft.com/office/officeart/2005/8/layout/list1"/>
    <dgm:cxn modelId="{A2A1DE73-5ABF-4F54-B291-B0D46903911F}" type="presParOf" srcId="{E0349558-4473-4761-B182-7A875F13050B}" destId="{14EB44A9-DDB3-4F5F-91EA-1CE8BA934CCE}" srcOrd="9" destOrd="0" presId="urn:microsoft.com/office/officeart/2005/8/layout/list1"/>
    <dgm:cxn modelId="{EF3914C7-E10A-46D9-9A30-9CEE7967914F}" type="presParOf" srcId="{E0349558-4473-4761-B182-7A875F13050B}" destId="{12E5EEC1-B5DB-4918-B2BA-C9E9E21B3314}" srcOrd="10" destOrd="0" presId="urn:microsoft.com/office/officeart/2005/8/layout/list1"/>
    <dgm:cxn modelId="{6F7CC263-0F16-4518-A513-0DA97CFE172C}" type="presParOf" srcId="{E0349558-4473-4761-B182-7A875F13050B}" destId="{E3F8EF8E-C0BC-43BC-AF8E-8B5673D580B4}" srcOrd="11" destOrd="0" presId="urn:microsoft.com/office/officeart/2005/8/layout/list1"/>
    <dgm:cxn modelId="{B298E884-A3E4-4C41-B052-E88E956A6A2C}" type="presParOf" srcId="{E0349558-4473-4761-B182-7A875F13050B}" destId="{1A80F1B9-7A4B-474E-A911-CEA51DDE119B}" srcOrd="12" destOrd="0" presId="urn:microsoft.com/office/officeart/2005/8/layout/list1"/>
    <dgm:cxn modelId="{78BAD813-ACD9-4A64-A1AD-0D9BC88DE003}" type="presParOf" srcId="{1A80F1B9-7A4B-474E-A911-CEA51DDE119B}" destId="{64BFB738-503A-4EC3-8818-6C7C428767D9}" srcOrd="0" destOrd="0" presId="urn:microsoft.com/office/officeart/2005/8/layout/list1"/>
    <dgm:cxn modelId="{CF096567-C4F2-4A66-B659-9A6F3B538B86}" type="presParOf" srcId="{1A80F1B9-7A4B-474E-A911-CEA51DDE119B}" destId="{48DBB9A7-4E01-4792-B044-88029D74A695}" srcOrd="1" destOrd="0" presId="urn:microsoft.com/office/officeart/2005/8/layout/list1"/>
    <dgm:cxn modelId="{27EB1BAE-40D4-4219-863F-568B1CB7A903}" type="presParOf" srcId="{E0349558-4473-4761-B182-7A875F13050B}" destId="{B71CC32E-7FCE-4448-9558-A9DBC29F8302}" srcOrd="13" destOrd="0" presId="urn:microsoft.com/office/officeart/2005/8/layout/list1"/>
    <dgm:cxn modelId="{1231D528-40F2-4F75-A6CB-7CD137A255F0}" type="presParOf" srcId="{E0349558-4473-4761-B182-7A875F13050B}" destId="{0BCA4CE8-04F4-457F-AA42-36226D262345}" srcOrd="14" destOrd="0" presId="urn:microsoft.com/office/officeart/2005/8/layout/list1"/>
    <dgm:cxn modelId="{44E1F3C4-44E8-4B50-A368-E6101A33752E}" type="presParOf" srcId="{E0349558-4473-4761-B182-7A875F13050B}" destId="{A60EEB7D-CA5F-4C57-87E6-525766FD6E5B}" srcOrd="15" destOrd="0" presId="urn:microsoft.com/office/officeart/2005/8/layout/list1"/>
    <dgm:cxn modelId="{49B59A77-87D4-45B9-A4F1-223F5E1045B4}" type="presParOf" srcId="{E0349558-4473-4761-B182-7A875F13050B}" destId="{E871AC9C-54F5-46C9-9377-C2338F32D5D9}" srcOrd="16" destOrd="0" presId="urn:microsoft.com/office/officeart/2005/8/layout/list1"/>
    <dgm:cxn modelId="{6EF9A2D8-A48A-4A33-AAC7-41C8652182F8}" type="presParOf" srcId="{E871AC9C-54F5-46C9-9377-C2338F32D5D9}" destId="{EDC8FA83-7788-422E-BE7E-DAF977A690F0}" srcOrd="0" destOrd="0" presId="urn:microsoft.com/office/officeart/2005/8/layout/list1"/>
    <dgm:cxn modelId="{D88F37E2-F230-4B90-A764-617F4B097238}" type="presParOf" srcId="{E871AC9C-54F5-46C9-9377-C2338F32D5D9}" destId="{7D8FADD4-E2A2-49CE-A953-2E0BA1EC9E43}" srcOrd="1" destOrd="0" presId="urn:microsoft.com/office/officeart/2005/8/layout/list1"/>
    <dgm:cxn modelId="{3DC42678-3A8E-4BFC-B25B-64AAD46106AD}" type="presParOf" srcId="{E0349558-4473-4761-B182-7A875F13050B}" destId="{5DF354A4-D5C1-4970-8FDB-E6312B5CF221}" srcOrd="17" destOrd="0" presId="urn:microsoft.com/office/officeart/2005/8/layout/list1"/>
    <dgm:cxn modelId="{55109750-EBC1-4FFB-BEF3-F1E4F6271C9F}" type="presParOf" srcId="{E0349558-4473-4761-B182-7A875F13050B}" destId="{D4178420-6F92-4836-A41F-7F37ED6D167C}" srcOrd="18" destOrd="0" presId="urn:microsoft.com/office/officeart/2005/8/layout/list1"/>
  </dgm:cxnLst>
  <dgm:bg/>
  <dgm:whole/>
</dgm:dataModel>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74CE4B4C-BEA3-42E9-A3F8-4F54622348A6}" type="datetimeFigureOut">
              <a:rPr lang="fr-FR" smtClean="0"/>
              <a:t>12/12/2010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CAC7A8-0C71-4A75-BA25-80859C40084F}"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4CE4B4C-BEA3-42E9-A3F8-4F54622348A6}" type="datetimeFigureOut">
              <a:rPr lang="fr-FR" smtClean="0"/>
              <a:t>12/12/2010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CAC7A8-0C71-4A75-BA25-80859C40084F}"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4CE4B4C-BEA3-42E9-A3F8-4F54622348A6}" type="datetimeFigureOut">
              <a:rPr lang="fr-FR" smtClean="0"/>
              <a:t>12/12/2010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CAC7A8-0C71-4A75-BA25-80859C40084F}"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4CE4B4C-BEA3-42E9-A3F8-4F54622348A6}" type="datetimeFigureOut">
              <a:rPr lang="fr-FR" smtClean="0"/>
              <a:t>12/12/2010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CAC7A8-0C71-4A75-BA25-80859C40084F}"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4CE4B4C-BEA3-42E9-A3F8-4F54622348A6}" type="datetimeFigureOut">
              <a:rPr lang="fr-FR" smtClean="0"/>
              <a:t>12/12/2010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CAC7A8-0C71-4A75-BA25-80859C40084F}"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4CE4B4C-BEA3-42E9-A3F8-4F54622348A6}" type="datetimeFigureOut">
              <a:rPr lang="fr-FR" smtClean="0"/>
              <a:t>12/12/2010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ACAC7A8-0C71-4A75-BA25-80859C40084F}"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4CE4B4C-BEA3-42E9-A3F8-4F54622348A6}" type="datetimeFigureOut">
              <a:rPr lang="fr-FR" smtClean="0"/>
              <a:t>12/12/2010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ACAC7A8-0C71-4A75-BA25-80859C40084F}"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74CE4B4C-BEA3-42E9-A3F8-4F54622348A6}" type="datetimeFigureOut">
              <a:rPr lang="fr-FR" smtClean="0"/>
              <a:t>12/12/2010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ACAC7A8-0C71-4A75-BA25-80859C40084F}"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4CE4B4C-BEA3-42E9-A3F8-4F54622348A6}" type="datetimeFigureOut">
              <a:rPr lang="fr-FR" smtClean="0"/>
              <a:t>12/12/2010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ACAC7A8-0C71-4A75-BA25-80859C40084F}"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4CE4B4C-BEA3-42E9-A3F8-4F54622348A6}" type="datetimeFigureOut">
              <a:rPr lang="fr-FR" smtClean="0"/>
              <a:t>12/12/2010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ACAC7A8-0C71-4A75-BA25-80859C40084F}"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4CE4B4C-BEA3-42E9-A3F8-4F54622348A6}" type="datetimeFigureOut">
              <a:rPr lang="fr-FR" smtClean="0"/>
              <a:t>12/12/2010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ACAC7A8-0C71-4A75-BA25-80859C40084F}"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CE4B4C-BEA3-42E9-A3F8-4F54622348A6}" type="datetimeFigureOut">
              <a:rPr lang="fr-FR" smtClean="0"/>
              <a:t>12/12/2010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AC7A8-0C71-4A75-BA25-80859C40084F}"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p:cNvSpPr>
            <a:spLocks noChangeArrowheads="1"/>
          </p:cNvSpPr>
          <p:nvPr/>
        </p:nvSpPr>
        <p:spPr bwMode="auto">
          <a:xfrm>
            <a:off x="928662" y="150813"/>
            <a:ext cx="7286676" cy="1777989"/>
          </a:xfrm>
          <a:prstGeom prst="bevel">
            <a:avLst>
              <a:gd name="adj" fmla="val 1250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200" b="0" i="0" u="none" strike="noStrike" cap="none" normalizeH="0" baseline="0" dirty="0" smtClean="0">
                <a:ln>
                  <a:noFill/>
                </a:ln>
                <a:solidFill>
                  <a:schemeClr val="tx1"/>
                </a:solidFill>
                <a:effectLst/>
                <a:latin typeface="Arial" pitchFamily="34" charset="0"/>
                <a:cs typeface="Arial" pitchFamily="34" charset="0"/>
              </a:rPr>
              <a:t>Le portrait: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200" b="0" i="0" u="none" strike="noStrike" cap="none" normalizeH="0" baseline="0" dirty="0" smtClean="0">
                <a:ln>
                  <a:noFill/>
                </a:ln>
                <a:solidFill>
                  <a:schemeClr val="tx1"/>
                </a:solidFill>
                <a:effectLst/>
                <a:latin typeface="Arial" pitchFamily="34" charset="0"/>
                <a:cs typeface="Arial" pitchFamily="34" charset="0"/>
              </a:rPr>
              <a:t>Histoire d'un art</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200" b="0" i="0" u="none" strike="noStrike" cap="none" normalizeH="0" baseline="0" dirty="0" smtClean="0">
                <a:ln>
                  <a:noFill/>
                </a:ln>
                <a:solidFill>
                  <a:schemeClr val="tx1"/>
                </a:solidFill>
                <a:effectLst/>
                <a:latin typeface="Arial" pitchFamily="34" charset="0"/>
                <a:cs typeface="Arial" pitchFamily="34" charset="0"/>
              </a:rPr>
              <a:t>"Quand tous s'en mêlent!"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Diagramme 5"/>
          <p:cNvGraphicFramePr/>
          <p:nvPr/>
        </p:nvGraphicFramePr>
        <p:xfrm>
          <a:off x="285720" y="2214554"/>
          <a:ext cx="857256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p:cNvSpPr txBox="1"/>
          <p:nvPr/>
        </p:nvSpPr>
        <p:spPr>
          <a:xfrm>
            <a:off x="1928794" y="4500570"/>
            <a:ext cx="5072098" cy="600164"/>
          </a:xfrm>
          <a:prstGeom prst="rect">
            <a:avLst/>
          </a:prstGeom>
          <a:noFill/>
        </p:spPr>
        <p:txBody>
          <a:bodyPr wrap="square" rtlCol="0">
            <a:spAutoFit/>
          </a:bodyPr>
          <a:lstStyle/>
          <a:p>
            <a:r>
              <a:rPr lang="fr-FR" sz="1100" dirty="0" smtClean="0"/>
              <a:t>Confrontation du portrait littéraire d’un personnage (celui de </a:t>
            </a:r>
            <a:r>
              <a:rPr lang="fr-FR" sz="1100" dirty="0" err="1" smtClean="0"/>
              <a:t>Gwynplaine</a:t>
            </a:r>
            <a:r>
              <a:rPr lang="fr-FR" sz="1100" dirty="0" smtClean="0"/>
              <a:t> dans </a:t>
            </a:r>
            <a:r>
              <a:rPr lang="fr-FR" sz="1100" i="1" dirty="0" smtClean="0"/>
              <a:t>L’Homme qui Rit </a:t>
            </a:r>
            <a:r>
              <a:rPr lang="fr-FR" sz="1100" dirty="0" smtClean="0"/>
              <a:t>de Victor Hugo) avec ses interprétations et réinterprétations sur la "toile" (dessin ou cinéma)</a:t>
            </a:r>
            <a:endParaRPr lang="fr-FR" sz="11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3042" y="2413338"/>
            <a:ext cx="6500858" cy="1200329"/>
          </a:xfrm>
          <a:prstGeom prst="rect">
            <a:avLst/>
          </a:prstGeom>
          <a:solidFill>
            <a:schemeClr val="accent6">
              <a:lumMod val="20000"/>
              <a:lumOff val="80000"/>
            </a:schemeClr>
          </a:solidFill>
        </p:spPr>
        <p:txBody>
          <a:bodyPr wrap="square">
            <a:spAutoFit/>
          </a:bodyPr>
          <a:lstStyle/>
          <a:p>
            <a:r>
              <a:rPr lang="fr-FR" dirty="0" smtClean="0"/>
              <a:t>L’idéal serait de demander aux élèves de faire leur autoportrait en Arts plastiques et de le mettre ensuite en mots en français. La note pourrait être commune et servir l’objectif suivi qui est de créer des passerelles entre les disciplines.</a:t>
            </a:r>
            <a:endParaRPr lang="fr-FR" dirty="0"/>
          </a:p>
        </p:txBody>
      </p:sp>
      <p:sp>
        <p:nvSpPr>
          <p:cNvPr id="3" name="Rectangle 2"/>
          <p:cNvSpPr/>
          <p:nvPr/>
        </p:nvSpPr>
        <p:spPr>
          <a:xfrm>
            <a:off x="571472" y="285728"/>
            <a:ext cx="8305864" cy="707886"/>
          </a:xfrm>
          <a:prstGeom prst="rect">
            <a:avLst/>
          </a:prstGeom>
        </p:spPr>
        <p:txBody>
          <a:bodyPr wrap="none">
            <a:spAutoFit/>
          </a:bodyPr>
          <a:lstStyle/>
          <a:p>
            <a:r>
              <a:rPr lang="fr-FR" sz="4000" b="1" dirty="0" smtClean="0"/>
              <a:t>Séance 4 : Et si on se tirait le portrait ?</a:t>
            </a:r>
            <a:endParaRPr lang="fr-FR" sz="4000" dirty="0" smtClean="0"/>
          </a:p>
        </p:txBody>
      </p:sp>
      <p:sp>
        <p:nvSpPr>
          <p:cNvPr id="4" name="ZoneTexte 3"/>
          <p:cNvSpPr txBox="1"/>
          <p:nvPr/>
        </p:nvSpPr>
        <p:spPr>
          <a:xfrm>
            <a:off x="1643042" y="1285860"/>
            <a:ext cx="5500726" cy="461665"/>
          </a:xfrm>
          <a:prstGeom prst="rect">
            <a:avLst/>
          </a:prstGeom>
          <a:noFill/>
        </p:spPr>
        <p:txBody>
          <a:bodyPr wrap="square" rtlCol="0">
            <a:spAutoFit/>
          </a:bodyPr>
          <a:lstStyle/>
          <a:p>
            <a:pPr algn="ctr"/>
            <a:r>
              <a:rPr lang="fr-FR" sz="2400" b="1" dirty="0" smtClean="0"/>
              <a:t>Activité d’écriture</a:t>
            </a:r>
            <a:endParaRPr lang="fr-FR" sz="2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7224" y="642918"/>
            <a:ext cx="8043890" cy="642942"/>
          </a:xfrm>
          <a:solidFill>
            <a:schemeClr val="bg1"/>
          </a:solidFill>
        </p:spPr>
        <p:txBody>
          <a:bodyPr>
            <a:normAutofit fontScale="90000"/>
          </a:bodyPr>
          <a:lstStyle/>
          <a:p>
            <a:r>
              <a:rPr lang="fr-FR" b="1" u="sng" dirty="0"/>
              <a:t>Séance 1: Qu'est-ce qu'un portrait? </a:t>
            </a:r>
            <a:r>
              <a:rPr lang="fr-FR" u="sng" dirty="0"/>
              <a:t/>
            </a:r>
            <a:br>
              <a:rPr lang="fr-FR" u="sng" dirty="0"/>
            </a:br>
            <a:r>
              <a:rPr lang="fr-FR" u="sng" dirty="0" smtClean="0"/>
              <a:t>« </a:t>
            </a:r>
            <a:r>
              <a:rPr lang="fr-FR" b="1" u="sng" dirty="0" smtClean="0"/>
              <a:t>Quand </a:t>
            </a:r>
            <a:r>
              <a:rPr lang="fr-FR" b="1" u="sng" dirty="0"/>
              <a:t>tous s'en </a:t>
            </a:r>
            <a:r>
              <a:rPr lang="fr-FR" b="1" u="sng" dirty="0" smtClean="0"/>
              <a:t>mêlent »</a:t>
            </a:r>
            <a:r>
              <a:rPr lang="fr-FR" dirty="0"/>
              <a:t/>
            </a:r>
            <a:br>
              <a:rPr lang="fr-FR" dirty="0"/>
            </a:br>
            <a:endParaRPr lang="fr-FR" dirty="0"/>
          </a:p>
        </p:txBody>
      </p:sp>
      <p:sp>
        <p:nvSpPr>
          <p:cNvPr id="3" name="ZoneTexte 2"/>
          <p:cNvSpPr txBox="1"/>
          <p:nvPr/>
        </p:nvSpPr>
        <p:spPr>
          <a:xfrm>
            <a:off x="285720" y="2143116"/>
            <a:ext cx="8501122" cy="2769989"/>
          </a:xfrm>
          <a:prstGeom prst="rect">
            <a:avLst/>
          </a:prstGeom>
          <a:solidFill>
            <a:schemeClr val="accent6">
              <a:lumMod val="20000"/>
              <a:lumOff val="80000"/>
            </a:schemeClr>
          </a:solidFill>
        </p:spPr>
        <p:txBody>
          <a:bodyPr wrap="square" rtlCol="0">
            <a:spAutoFit/>
          </a:bodyPr>
          <a:lstStyle/>
          <a:p>
            <a:r>
              <a:rPr lang="fr-FR" b="1" dirty="0" smtClean="0"/>
              <a:t>-* </a:t>
            </a:r>
            <a:r>
              <a:rPr lang="fr-FR" b="1" dirty="0" err="1" smtClean="0"/>
              <a:t>Brain</a:t>
            </a:r>
            <a:r>
              <a:rPr lang="fr-FR" b="1" dirty="0" smtClean="0"/>
              <a:t> </a:t>
            </a:r>
            <a:r>
              <a:rPr lang="fr-FR" b="1" dirty="0" err="1" smtClean="0"/>
              <a:t>storming</a:t>
            </a:r>
            <a:r>
              <a:rPr lang="fr-FR" dirty="0" smtClean="0"/>
              <a:t> </a:t>
            </a:r>
          </a:p>
          <a:p>
            <a:endParaRPr lang="fr-FR" dirty="0" smtClean="0"/>
          </a:p>
          <a:p>
            <a:r>
              <a:rPr lang="fr-FR" sz="1400" dirty="0" smtClean="0"/>
              <a:t>Qu’est-ce qu’un portrait ? </a:t>
            </a:r>
          </a:p>
          <a:p>
            <a:r>
              <a:rPr lang="fr-FR" sz="1400" dirty="0" smtClean="0"/>
              <a:t>Quels mots ou expressions sont composés avec "portrait" ? </a:t>
            </a:r>
          </a:p>
          <a:p>
            <a:endParaRPr lang="fr-FR" sz="1400" dirty="0"/>
          </a:p>
          <a:p>
            <a:r>
              <a:rPr lang="fr-FR" sz="1400" dirty="0" smtClean="0"/>
              <a:t>= travail individuel à l’écrit puis mise en commun au tableau pour essayer de dégager une définition.</a:t>
            </a:r>
          </a:p>
          <a:p>
            <a:r>
              <a:rPr lang="fr-FR" sz="1400" i="1" u="sng" dirty="0" smtClean="0"/>
              <a:t>Faire émerger la notion d’identité liée au portrait, c’est pourquoi c’est souvent le visage qui est représenté.</a:t>
            </a:r>
          </a:p>
          <a:p>
            <a:endParaRPr lang="fr-FR" sz="1400" i="1" u="sng" dirty="0" smtClean="0"/>
          </a:p>
          <a:p>
            <a:r>
              <a:rPr lang="fr-FR" b="1" dirty="0" smtClean="0"/>
              <a:t>-* Observation de plusieurs types et genres de portraits.</a:t>
            </a:r>
          </a:p>
          <a:p>
            <a:endParaRPr lang="fr-FR" dirty="0" smtClean="0"/>
          </a:p>
          <a:p>
            <a:r>
              <a:rPr lang="fr-FR" b="1" dirty="0" smtClean="0"/>
              <a:t>-* Trace écrite : définition du portrait et ses caractéristiques</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14480" y="428604"/>
            <a:ext cx="5829312" cy="71438"/>
          </a:xfrm>
          <a:solidFill>
            <a:schemeClr val="accent6">
              <a:lumMod val="20000"/>
              <a:lumOff val="80000"/>
            </a:schemeClr>
          </a:solidFill>
        </p:spPr>
        <p:txBody>
          <a:bodyPr>
            <a:noAutofit/>
          </a:bodyPr>
          <a:lstStyle/>
          <a:p>
            <a:r>
              <a:rPr lang="fr-FR" sz="3200" dirty="0"/>
              <a:t>Qu'est-ce qu'un portrait?</a:t>
            </a:r>
            <a:br>
              <a:rPr lang="fr-FR" sz="3200" dirty="0"/>
            </a:br>
            <a:endParaRPr lang="fr-FR" sz="3200" dirty="0"/>
          </a:p>
        </p:txBody>
      </p:sp>
      <p:pic>
        <p:nvPicPr>
          <p:cNvPr id="3" name="Image 2"/>
          <p:cNvPicPr/>
          <p:nvPr/>
        </p:nvPicPr>
        <p:blipFill>
          <a:blip r:embed="rId2"/>
          <a:srcRect/>
          <a:stretch>
            <a:fillRect/>
          </a:stretch>
        </p:blipFill>
        <p:spPr bwMode="auto">
          <a:xfrm>
            <a:off x="285720" y="642918"/>
            <a:ext cx="1645848" cy="2018581"/>
          </a:xfrm>
          <a:prstGeom prst="rect">
            <a:avLst/>
          </a:prstGeom>
          <a:noFill/>
          <a:ln w="9525">
            <a:noFill/>
            <a:miter lim="800000"/>
            <a:headEnd/>
            <a:tailEnd/>
          </a:ln>
        </p:spPr>
      </p:pic>
      <p:sp>
        <p:nvSpPr>
          <p:cNvPr id="15362" name="Text Box 2"/>
          <p:cNvSpPr txBox="1">
            <a:spLocks noChangeArrowheads="1"/>
          </p:cNvSpPr>
          <p:nvPr/>
        </p:nvSpPr>
        <p:spPr bwMode="auto">
          <a:xfrm>
            <a:off x="214282" y="2714620"/>
            <a:ext cx="1695450" cy="42386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dirty="0" smtClean="0">
                <a:ln>
                  <a:noFill/>
                </a:ln>
                <a:solidFill>
                  <a:schemeClr val="tx1"/>
                </a:solidFill>
                <a:effectLst/>
                <a:latin typeface="Arial" pitchFamily="34" charset="0"/>
                <a:cs typeface="Arial" pitchFamily="34" charset="0"/>
              </a:rPr>
              <a:t>Portrait de Victor Hugo, dessin de </a:t>
            </a:r>
            <a:r>
              <a:rPr kumimoji="0" lang="fr-FR" sz="1100" b="0" i="0" u="none" strike="noStrike" cap="none" normalizeH="0" baseline="0" dirty="0" err="1" smtClean="0">
                <a:ln>
                  <a:noFill/>
                </a:ln>
                <a:solidFill>
                  <a:schemeClr val="tx1"/>
                </a:solidFill>
                <a:effectLst/>
                <a:latin typeface="Arial" pitchFamily="34" charset="0"/>
                <a:cs typeface="Arial" pitchFamily="34" charset="0"/>
              </a:rPr>
              <a:t>Déveria</a:t>
            </a:r>
            <a:r>
              <a:rPr kumimoji="0" lang="fr-FR" sz="1100" b="0" i="0" u="none" strike="noStrike" cap="none" normalizeH="0" baseline="0" dirty="0" smtClean="0">
                <a:ln>
                  <a:noFill/>
                </a:ln>
                <a:solidFill>
                  <a:schemeClr val="tx1"/>
                </a:solidFill>
                <a:effectLst/>
                <a:latin typeface="Arial" pitchFamily="34" charset="0"/>
                <a:cs typeface="Arial" pitchFamily="34" charset="0"/>
              </a:rPr>
              <a:t>, 1829</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363" name="Text Box 3"/>
          <p:cNvSpPr txBox="1">
            <a:spLocks noChangeArrowheads="1"/>
          </p:cNvSpPr>
          <p:nvPr/>
        </p:nvSpPr>
        <p:spPr bwMode="auto">
          <a:xfrm>
            <a:off x="2139950" y="763588"/>
            <a:ext cx="1690688" cy="21082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6" name="Image 5" descr="http://michel.balmont.free.fr/pedago/elogeblame/images/hugo3.jpg"/>
          <p:cNvPicPr/>
          <p:nvPr/>
        </p:nvPicPr>
        <p:blipFill>
          <a:blip r:embed="rId3"/>
          <a:srcRect/>
          <a:stretch>
            <a:fillRect/>
          </a:stretch>
        </p:blipFill>
        <p:spPr bwMode="auto">
          <a:xfrm>
            <a:off x="2143108" y="642918"/>
            <a:ext cx="1378429" cy="2017065"/>
          </a:xfrm>
          <a:prstGeom prst="rect">
            <a:avLst/>
          </a:prstGeom>
          <a:noFill/>
          <a:ln w="9525">
            <a:noFill/>
            <a:miter lim="800000"/>
            <a:headEnd/>
            <a:tailEnd/>
          </a:ln>
        </p:spPr>
      </p:pic>
      <p:sp>
        <p:nvSpPr>
          <p:cNvPr id="15364" name="Text Box 4"/>
          <p:cNvSpPr txBox="1">
            <a:spLocks noChangeArrowheads="1"/>
          </p:cNvSpPr>
          <p:nvPr/>
        </p:nvSpPr>
        <p:spPr bwMode="auto">
          <a:xfrm>
            <a:off x="1857356" y="2714620"/>
            <a:ext cx="1909763" cy="50006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fr-FR" sz="1100" b="0" i="0" u="none" strike="noStrike" cap="none" normalizeH="0" baseline="0" dirty="0" smtClean="0">
                <a:ln>
                  <a:noFill/>
                </a:ln>
                <a:solidFill>
                  <a:schemeClr val="tx1"/>
                </a:solidFill>
                <a:effectLst/>
                <a:latin typeface="Arial" pitchFamily="34" charset="0"/>
                <a:cs typeface="Arial" pitchFamily="34" charset="0"/>
              </a:rPr>
              <a:t>Portrait photographique de Victor Hugo</a:t>
            </a: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Image 7"/>
          <p:cNvPicPr/>
          <p:nvPr/>
        </p:nvPicPr>
        <p:blipFill>
          <a:blip r:embed="rId4"/>
          <a:srcRect/>
          <a:stretch>
            <a:fillRect/>
          </a:stretch>
        </p:blipFill>
        <p:spPr bwMode="auto">
          <a:xfrm>
            <a:off x="3786182" y="642918"/>
            <a:ext cx="2100580" cy="3036848"/>
          </a:xfrm>
          <a:prstGeom prst="rect">
            <a:avLst/>
          </a:prstGeom>
          <a:noFill/>
          <a:ln w="9525">
            <a:noFill/>
            <a:miter lim="800000"/>
            <a:headEnd/>
            <a:tailEnd/>
          </a:ln>
        </p:spPr>
      </p:pic>
      <p:sp>
        <p:nvSpPr>
          <p:cNvPr id="15365" name="Text Box 5"/>
          <p:cNvSpPr txBox="1">
            <a:spLocks noChangeArrowheads="1"/>
          </p:cNvSpPr>
          <p:nvPr/>
        </p:nvSpPr>
        <p:spPr bwMode="auto">
          <a:xfrm>
            <a:off x="2786050" y="3714752"/>
            <a:ext cx="3938588" cy="4222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dirty="0" smtClean="0">
                <a:ln>
                  <a:noFill/>
                </a:ln>
                <a:solidFill>
                  <a:schemeClr val="tx1"/>
                </a:solidFill>
                <a:effectLst/>
                <a:latin typeface="Arial" pitchFamily="34" charset="0"/>
                <a:cs typeface="Arial" pitchFamily="34" charset="0"/>
              </a:rPr>
              <a:t>Caricature de Victor Hugo par Daumier, parue dans </a:t>
            </a:r>
            <a:r>
              <a:rPr kumimoji="0" lang="fr-FR" sz="1100" b="0" i="1" u="none" strike="noStrike" cap="none" normalizeH="0" baseline="0" dirty="0" smtClean="0">
                <a:ln>
                  <a:noFill/>
                </a:ln>
                <a:solidFill>
                  <a:schemeClr val="tx1"/>
                </a:solidFill>
                <a:effectLst/>
                <a:latin typeface="Arial" pitchFamily="34" charset="0"/>
                <a:cs typeface="Arial" pitchFamily="34" charset="0"/>
              </a:rPr>
              <a:t>le Charivari</a:t>
            </a:r>
            <a:r>
              <a:rPr kumimoji="0" lang="fr-FR" sz="1100" b="0" i="0" u="none" strike="noStrike" cap="none" normalizeH="0" baseline="0" dirty="0" smtClean="0">
                <a:ln>
                  <a:noFill/>
                </a:ln>
                <a:solidFill>
                  <a:schemeClr val="tx1"/>
                </a:solidFill>
                <a:effectLst/>
                <a:latin typeface="Arial" pitchFamily="34" charset="0"/>
                <a:cs typeface="Arial" pitchFamily="34" charset="0"/>
              </a:rPr>
              <a:t> du 20 juillet 1849.</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Image 9"/>
          <p:cNvPicPr/>
          <p:nvPr/>
        </p:nvPicPr>
        <p:blipFill>
          <a:blip r:embed="rId5"/>
          <a:srcRect/>
          <a:stretch>
            <a:fillRect/>
          </a:stretch>
        </p:blipFill>
        <p:spPr bwMode="auto">
          <a:xfrm>
            <a:off x="6429388" y="642918"/>
            <a:ext cx="2034037" cy="2639683"/>
          </a:xfrm>
          <a:prstGeom prst="rect">
            <a:avLst/>
          </a:prstGeom>
          <a:noFill/>
          <a:ln w="9525">
            <a:noFill/>
            <a:miter lim="800000"/>
            <a:headEnd/>
            <a:tailEnd/>
          </a:ln>
        </p:spPr>
      </p:pic>
      <p:sp>
        <p:nvSpPr>
          <p:cNvPr id="14" name="ZoneTexte 13"/>
          <p:cNvSpPr txBox="1"/>
          <p:nvPr/>
        </p:nvSpPr>
        <p:spPr>
          <a:xfrm>
            <a:off x="6357950" y="3357562"/>
            <a:ext cx="2500330" cy="553998"/>
          </a:xfrm>
          <a:prstGeom prst="rect">
            <a:avLst/>
          </a:prstGeom>
          <a:noFill/>
        </p:spPr>
        <p:txBody>
          <a:bodyPr wrap="square" rtlCol="0">
            <a:spAutoFit/>
          </a:bodyPr>
          <a:lstStyle/>
          <a:p>
            <a:pPr lvl="0" algn="ctr" fontAlgn="base">
              <a:spcBef>
                <a:spcPct val="0"/>
              </a:spcBef>
              <a:spcAft>
                <a:spcPct val="0"/>
              </a:spcAft>
            </a:pPr>
            <a:r>
              <a:rPr kumimoji="0" lang="fr-FR"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Victor Hugo, </a:t>
            </a:r>
            <a:r>
              <a:rPr lang="fr-FR" sz="1000" dirty="0">
                <a:ea typeface="Calibri" pitchFamily="34" charset="0"/>
                <a:cs typeface="Arial" pitchFamily="34" charset="0"/>
              </a:rPr>
              <a:t>é</a:t>
            </a:r>
            <a:r>
              <a:rPr kumimoji="0" lang="fr-FR"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crivain fran</a:t>
            </a:r>
            <a:r>
              <a:rPr lang="fr-FR" sz="1000" dirty="0">
                <a:ea typeface="Calibri" pitchFamily="34" charset="0"/>
                <a:cs typeface="Arial" pitchFamily="34" charset="0"/>
              </a:rPr>
              <a:t>ç</a:t>
            </a:r>
            <a:r>
              <a:rPr kumimoji="0" lang="fr-FR"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ais</a:t>
            </a:r>
            <a:endParaRPr kumimoji="0" lang="fr-FR" sz="1000" b="0" i="0" u="none" strike="noStrike" cap="none" normalizeH="0" baseline="0" dirty="0" smtClean="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kumimoji="0" lang="fr-FR"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Peinture </a:t>
            </a:r>
            <a:r>
              <a:rPr lang="fr-FR" sz="1000" dirty="0">
                <a:ea typeface="Calibri" pitchFamily="34" charset="0"/>
                <a:cs typeface="Arial" pitchFamily="34" charset="0"/>
              </a:rPr>
              <a:t>à</a:t>
            </a:r>
            <a:r>
              <a:rPr kumimoji="0" lang="fr-FR"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l'huile de L</a:t>
            </a:r>
            <a:r>
              <a:rPr lang="fr-FR" sz="1000" dirty="0">
                <a:ea typeface="Calibri" pitchFamily="34" charset="0"/>
                <a:cs typeface="Arial" pitchFamily="34" charset="0"/>
              </a:rPr>
              <a:t>é</a:t>
            </a:r>
            <a:r>
              <a:rPr kumimoji="0" lang="fr-FR"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on Bonnat; 1879</a:t>
            </a:r>
            <a:endParaRPr kumimoji="0" lang="fr-FR" sz="1000" b="0" i="0" u="none" strike="noStrike" cap="none" normalizeH="0" baseline="0" dirty="0" smtClean="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kumimoji="0" lang="fr-FR"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Mus</a:t>
            </a:r>
            <a:r>
              <a:rPr lang="fr-FR" sz="1000" dirty="0">
                <a:ea typeface="Calibri" pitchFamily="34" charset="0"/>
                <a:cs typeface="Arial" pitchFamily="34" charset="0"/>
              </a:rPr>
              <a:t>é</a:t>
            </a:r>
            <a:r>
              <a:rPr kumimoji="0" lang="fr-FR"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 national du château de Versailles</a:t>
            </a:r>
            <a:endParaRPr lang="fr-FR" sz="1000" dirty="0"/>
          </a:p>
        </p:txBody>
      </p:sp>
      <p:pic>
        <p:nvPicPr>
          <p:cNvPr id="17" name="Image 16"/>
          <p:cNvPicPr/>
          <p:nvPr/>
        </p:nvPicPr>
        <p:blipFill>
          <a:blip r:embed="rId6"/>
          <a:srcRect/>
          <a:stretch>
            <a:fillRect/>
          </a:stretch>
        </p:blipFill>
        <p:spPr bwMode="auto">
          <a:xfrm>
            <a:off x="500034" y="3357562"/>
            <a:ext cx="2258324" cy="2907102"/>
          </a:xfrm>
          <a:prstGeom prst="rect">
            <a:avLst/>
          </a:prstGeom>
          <a:noFill/>
          <a:ln w="9525">
            <a:noFill/>
            <a:miter lim="800000"/>
            <a:headEnd/>
            <a:tailEnd/>
          </a:ln>
        </p:spPr>
      </p:pic>
      <p:sp>
        <p:nvSpPr>
          <p:cNvPr id="15371" name="Text Box 11"/>
          <p:cNvSpPr txBox="1">
            <a:spLocks noChangeArrowheads="1"/>
          </p:cNvSpPr>
          <p:nvPr/>
        </p:nvSpPr>
        <p:spPr bwMode="auto">
          <a:xfrm>
            <a:off x="0" y="6215082"/>
            <a:ext cx="3214710" cy="43088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dirty="0" smtClean="0">
                <a:ln>
                  <a:noFill/>
                </a:ln>
                <a:solidFill>
                  <a:schemeClr val="tx1"/>
                </a:solidFill>
                <a:effectLst/>
                <a:latin typeface="Arial" pitchFamily="34" charset="0"/>
                <a:cs typeface="Arial" pitchFamily="34" charset="0"/>
              </a:rPr>
              <a:t>Gravure sur bois originale dessinée par </a:t>
            </a:r>
            <a:r>
              <a:rPr kumimoji="0" lang="fr-FR" sz="1100" b="0" i="0" u="none" strike="noStrike" cap="none" normalizeH="0" baseline="0" dirty="0" err="1" smtClean="0">
                <a:ln>
                  <a:noFill/>
                </a:ln>
                <a:solidFill>
                  <a:schemeClr val="tx1"/>
                </a:solidFill>
                <a:effectLst/>
                <a:latin typeface="Arial" pitchFamily="34" charset="0"/>
                <a:cs typeface="Arial" pitchFamily="34" charset="0"/>
              </a:rPr>
              <a:t>Barabandy</a:t>
            </a:r>
            <a:r>
              <a:rPr kumimoji="0" lang="fr-FR" sz="1100" b="0" i="0" u="none" strike="noStrike" cap="none" normalizeH="0" baseline="0" dirty="0" smtClean="0">
                <a:ln>
                  <a:noFill/>
                </a:ln>
                <a:solidFill>
                  <a:schemeClr val="tx1"/>
                </a:solidFill>
                <a:effectLst/>
                <a:latin typeface="Arial" pitchFamily="34" charset="0"/>
                <a:cs typeface="Arial" pitchFamily="34" charset="0"/>
              </a:rPr>
              <a:t>, gravée par Charles Decaux. 1885</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9" name="Image 18"/>
          <p:cNvPicPr/>
          <p:nvPr/>
        </p:nvPicPr>
        <p:blipFill>
          <a:blip r:embed="rId7"/>
          <a:srcRect/>
          <a:stretch>
            <a:fillRect/>
          </a:stretch>
        </p:blipFill>
        <p:spPr bwMode="auto">
          <a:xfrm>
            <a:off x="3786182" y="4143380"/>
            <a:ext cx="2059916" cy="2378579"/>
          </a:xfrm>
          <a:prstGeom prst="rect">
            <a:avLst/>
          </a:prstGeom>
          <a:noFill/>
          <a:ln w="9525">
            <a:noFill/>
            <a:miter lim="800000"/>
            <a:headEnd/>
            <a:tailEnd/>
          </a:ln>
        </p:spPr>
      </p:pic>
      <p:sp>
        <p:nvSpPr>
          <p:cNvPr id="15372" name="Text Box 12"/>
          <p:cNvSpPr txBox="1">
            <a:spLocks noChangeArrowheads="1"/>
          </p:cNvSpPr>
          <p:nvPr/>
        </p:nvSpPr>
        <p:spPr bwMode="auto">
          <a:xfrm>
            <a:off x="4000496" y="6545262"/>
            <a:ext cx="1928826" cy="3127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tx1"/>
                </a:solidFill>
                <a:effectLst/>
                <a:latin typeface="Arial" pitchFamily="34" charset="0"/>
                <a:cs typeface="Arial" pitchFamily="34" charset="0"/>
              </a:rPr>
              <a:t>Victor Hugo par Rodin</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21" name="Image 20"/>
          <p:cNvPicPr/>
          <p:nvPr/>
        </p:nvPicPr>
        <p:blipFill>
          <a:blip r:embed="rId8" cstate="print"/>
          <a:srcRect/>
          <a:stretch>
            <a:fillRect/>
          </a:stretch>
        </p:blipFill>
        <p:spPr bwMode="auto">
          <a:xfrm>
            <a:off x="6786578" y="4143380"/>
            <a:ext cx="1835629" cy="1634438"/>
          </a:xfrm>
          <a:prstGeom prst="rect">
            <a:avLst/>
          </a:prstGeom>
          <a:noFill/>
          <a:ln w="9525">
            <a:noFill/>
            <a:miter lim="800000"/>
            <a:headEnd/>
            <a:tailEnd/>
          </a:ln>
        </p:spPr>
      </p:pic>
      <p:sp>
        <p:nvSpPr>
          <p:cNvPr id="15373" name="Text Box 13"/>
          <p:cNvSpPr txBox="1">
            <a:spLocks noChangeArrowheads="1"/>
          </p:cNvSpPr>
          <p:nvPr/>
        </p:nvSpPr>
        <p:spPr bwMode="auto">
          <a:xfrm>
            <a:off x="6357950" y="5929330"/>
            <a:ext cx="2500330" cy="2667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dirty="0" smtClean="0">
                <a:ln>
                  <a:noFill/>
                </a:ln>
                <a:solidFill>
                  <a:schemeClr val="tx1"/>
                </a:solidFill>
                <a:effectLst/>
                <a:latin typeface="Arial" pitchFamily="34" charset="0"/>
                <a:cs typeface="Arial" pitchFamily="34" charset="0"/>
              </a:rPr>
              <a:t>Dessin de V. Hugo par P. Mérimée</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53966"/>
          </a:xfrm>
          <a:solidFill>
            <a:schemeClr val="accent6">
              <a:lumMod val="20000"/>
              <a:lumOff val="80000"/>
            </a:schemeClr>
          </a:solidFill>
          <a:ln>
            <a:solidFill>
              <a:schemeClr val="bg1"/>
            </a:solidFill>
          </a:ln>
        </p:spPr>
        <p:txBody>
          <a:bodyPr>
            <a:noAutofit/>
          </a:bodyPr>
          <a:lstStyle/>
          <a:p>
            <a:r>
              <a:rPr lang="fr-FR" sz="2800" dirty="0" smtClean="0"/>
              <a:t>Quelques types de portraits en littérature</a:t>
            </a:r>
            <a:endParaRPr lang="fr-FR" sz="2800" dirty="0"/>
          </a:p>
        </p:txBody>
      </p:sp>
      <p:sp>
        <p:nvSpPr>
          <p:cNvPr id="16389" name="Text Box 5"/>
          <p:cNvSpPr txBox="1">
            <a:spLocks noChangeArrowheads="1"/>
          </p:cNvSpPr>
          <p:nvPr/>
        </p:nvSpPr>
        <p:spPr bwMode="auto">
          <a:xfrm>
            <a:off x="142844" y="571480"/>
            <a:ext cx="4286280" cy="435771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457200" marR="0" lvl="1"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fr-FR" sz="1050" b="1" i="0" u="sng" strike="noStrike" cap="none" normalizeH="0" baseline="0" dirty="0" smtClean="0">
                <a:ln>
                  <a:noFill/>
                </a:ln>
                <a:solidFill>
                  <a:schemeClr val="tx1"/>
                </a:solidFill>
                <a:effectLst/>
                <a:latin typeface="Arial" pitchFamily="34" charset="0"/>
                <a:cs typeface="Arial" pitchFamily="34" charset="0"/>
              </a:rPr>
              <a:t>Le portrait: </a:t>
            </a:r>
          </a:p>
          <a:p>
            <a:pPr marL="457200" marR="0" lvl="1" indent="0" algn="l" defTabSz="914400" rtl="0" eaLnBrk="1" fontAlgn="base" latinLnBrk="0" hangingPunct="1">
              <a:lnSpc>
                <a:spcPct val="100000"/>
              </a:lnSpc>
              <a:spcBef>
                <a:spcPct val="0"/>
              </a:spcBef>
              <a:buClrTx/>
              <a:buSzTx/>
              <a:buFontTx/>
              <a:buNone/>
              <a:tabLst/>
            </a:pPr>
            <a:endParaRPr kumimoji="0" lang="fr-FR" sz="500" b="1" i="0" u="sng" strike="noStrike" cap="none" normalizeH="0" baseline="0" dirty="0" smtClean="0">
              <a:ln>
                <a:noFill/>
              </a:ln>
              <a:solidFill>
                <a:schemeClr val="tx1"/>
              </a:solidFill>
              <a:effectLst/>
              <a:latin typeface="Arial" pitchFamily="34" charset="0"/>
              <a:cs typeface="Arial" pitchFamily="34" charset="0"/>
            </a:endParaRPr>
          </a:p>
          <a:p>
            <a:pPr marL="0" lvl="0" indent="0" eaLnBrk="1" fontAlgn="base" latinLnBrk="0" hangingPunct="1">
              <a:lnSpc>
                <a:spcPct val="100000"/>
              </a:lnSpc>
              <a:spcBef>
                <a:spcPct val="0"/>
              </a:spcBef>
              <a:tabLst/>
            </a:pPr>
            <a:r>
              <a:rPr kumimoji="0" lang="fr-FR" sz="1050" b="0" i="0" u="none" strike="noStrike" cap="none" normalizeH="0" baseline="0" dirty="0" smtClean="0">
                <a:ln>
                  <a:noFill/>
                </a:ln>
                <a:solidFill>
                  <a:schemeClr val="tx1"/>
                </a:solidFill>
                <a:effectLst/>
                <a:latin typeface="Arial" pitchFamily="34" charset="0"/>
                <a:cs typeface="Arial" pitchFamily="34" charset="0"/>
              </a:rPr>
              <a:t>Le portrait est une </a:t>
            </a:r>
            <a:r>
              <a:rPr kumimoji="0" lang="fr-FR" sz="1050" b="1" i="0" u="none" strike="noStrike" cap="none" normalizeH="0" baseline="0" dirty="0" smtClean="0">
                <a:ln>
                  <a:noFill/>
                </a:ln>
                <a:solidFill>
                  <a:schemeClr val="tx1"/>
                </a:solidFill>
                <a:effectLst/>
                <a:latin typeface="Arial" pitchFamily="34" charset="0"/>
                <a:cs typeface="Arial" pitchFamily="34" charset="0"/>
              </a:rPr>
              <a:t>description</a:t>
            </a:r>
            <a:r>
              <a:rPr kumimoji="0" lang="fr-FR" sz="1050" b="0" i="0" u="none" strike="noStrike" cap="none" normalizeH="0" baseline="0" dirty="0" smtClean="0">
                <a:ln>
                  <a:noFill/>
                </a:ln>
                <a:solidFill>
                  <a:schemeClr val="tx1"/>
                </a:solidFill>
                <a:effectLst/>
                <a:latin typeface="Arial" pitchFamily="34" charset="0"/>
                <a:cs typeface="Arial" pitchFamily="34" charset="0"/>
              </a:rPr>
              <a:t> et constitue ainsi une </a:t>
            </a:r>
            <a:r>
              <a:rPr kumimoji="0" lang="fr-FR" sz="1050" b="1" i="0" u="none" strike="noStrike" cap="none" normalizeH="0" baseline="0" dirty="0" smtClean="0">
                <a:ln>
                  <a:noFill/>
                </a:ln>
                <a:solidFill>
                  <a:schemeClr val="tx1"/>
                </a:solidFill>
                <a:effectLst/>
                <a:latin typeface="Arial" pitchFamily="34" charset="0"/>
                <a:cs typeface="Arial" pitchFamily="34" charset="0"/>
              </a:rPr>
              <a:t>pause dans le récit</a:t>
            </a:r>
            <a:r>
              <a:rPr kumimoji="0" lang="fr-FR" sz="1050" b="0" i="0" u="none" strike="noStrike" cap="none" normalizeH="0" baseline="0" dirty="0" smtClean="0">
                <a:ln>
                  <a:noFill/>
                </a:ln>
                <a:solidFill>
                  <a:schemeClr val="tx1"/>
                </a:solidFill>
                <a:effectLst/>
                <a:latin typeface="Calibri" pitchFamily="34" charset="0"/>
                <a:cs typeface="Arial" pitchFamily="34" charset="0"/>
              </a:rPr>
              <a:t>.</a:t>
            </a:r>
          </a:p>
          <a:p>
            <a:pPr marL="0" lvl="0" indent="0" eaLnBrk="1" fontAlgn="base" latinLnBrk="0" hangingPunct="1">
              <a:lnSpc>
                <a:spcPct val="100000"/>
              </a:lnSpc>
              <a:spcBef>
                <a:spcPct val="0"/>
              </a:spcBef>
              <a:tabLst/>
            </a:pPr>
            <a:r>
              <a:rPr kumimoji="0" lang="fr-FR" sz="1050" b="0" i="0" u="none" strike="noStrike" cap="none" normalizeH="0" baseline="0" dirty="0" smtClean="0">
                <a:ln>
                  <a:noFill/>
                </a:ln>
                <a:solidFill>
                  <a:schemeClr val="tx1"/>
                </a:solidFill>
                <a:effectLst/>
                <a:latin typeface="Arial" pitchFamily="34" charset="0"/>
                <a:cs typeface="Arial" pitchFamily="34" charset="0"/>
              </a:rPr>
              <a:t>Dans un portrait, le romancier cherche à faire comprendre au lecteur ce qui fait l’unité du personnage. Il met souvent  en évidence une impression générale qui le définit et les différents éléments du portrait développent cette formule que l’on appelle </a:t>
            </a:r>
            <a:r>
              <a:rPr kumimoji="0" lang="fr-FR" sz="1050" b="0" i="0" u="sng" strike="noStrike" cap="none" normalizeH="0" baseline="0" dirty="0" smtClean="0">
                <a:ln>
                  <a:noFill/>
                </a:ln>
                <a:solidFill>
                  <a:schemeClr val="tx1"/>
                </a:solidFill>
                <a:effectLst/>
                <a:latin typeface="Arial" pitchFamily="34" charset="0"/>
                <a:cs typeface="Arial" pitchFamily="34" charset="0"/>
              </a:rPr>
              <a:t>le thème-titre du portrait.</a:t>
            </a:r>
            <a:endParaRPr kumimoji="0" lang="fr-FR" sz="1050" b="0" i="0" u="sng"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buClrTx/>
              <a:buSzTx/>
              <a:buFontTx/>
              <a:buNone/>
              <a:tabLst/>
            </a:pPr>
            <a:r>
              <a:rPr kumimoji="0" lang="fr-FR" sz="1050" b="0" i="0" u="none" strike="noStrike" cap="none" normalizeH="0" baseline="0" dirty="0" smtClean="0">
                <a:ln>
                  <a:noFill/>
                </a:ln>
                <a:solidFill>
                  <a:schemeClr val="tx1"/>
                </a:solidFill>
                <a:effectLst/>
                <a:latin typeface="Arial" pitchFamily="34" charset="0"/>
                <a:cs typeface="Arial" pitchFamily="34" charset="0"/>
              </a:rPr>
              <a:t>Ce portrait suit un ordre logique. Organiser une description, c’est être capable de :</a:t>
            </a:r>
          </a:p>
          <a:p>
            <a:pPr marL="0" marR="0" lvl="0" indent="0" algn="l" defTabSz="914400" rtl="0" eaLnBrk="1" fontAlgn="base" latinLnBrk="0" hangingPunct="1">
              <a:lnSpc>
                <a:spcPct val="100000"/>
              </a:lnSpc>
              <a:spcBef>
                <a:spcPct val="0"/>
              </a:spcBef>
              <a:buClrTx/>
              <a:buSzTx/>
              <a:buFontTx/>
              <a:buNone/>
              <a:tabLst/>
            </a:pPr>
            <a:r>
              <a:rPr kumimoji="0" lang="fr-FR" sz="1050" b="0" i="0" u="none" strike="noStrike" cap="none" normalizeH="0" baseline="0" dirty="0" smtClean="0">
                <a:ln>
                  <a:noFill/>
                </a:ln>
                <a:solidFill>
                  <a:schemeClr val="tx1"/>
                </a:solidFill>
                <a:effectLst/>
                <a:latin typeface="Arial" pitchFamily="34" charset="0"/>
                <a:cs typeface="Arial" pitchFamily="34" charset="0"/>
              </a:rPr>
              <a:t>-faire une liste de mots qui détaillent les différentes parties d’un thème</a:t>
            </a:r>
          </a:p>
          <a:p>
            <a:pPr marL="0" marR="0" lvl="0" indent="0" algn="l" defTabSz="914400" rtl="0" eaLnBrk="1" fontAlgn="base" latinLnBrk="0" hangingPunct="1">
              <a:lnSpc>
                <a:spcPct val="100000"/>
              </a:lnSpc>
              <a:spcBef>
                <a:spcPct val="0"/>
              </a:spcBef>
              <a:buClrTx/>
              <a:buSzTx/>
              <a:buFontTx/>
              <a:buNone/>
              <a:tabLst/>
            </a:pPr>
            <a:r>
              <a:rPr kumimoji="0" lang="fr-FR" sz="1050" b="0" i="0" u="none" strike="noStrike" cap="none" normalizeH="0" baseline="0" dirty="0" smtClean="0">
                <a:ln>
                  <a:noFill/>
                </a:ln>
                <a:solidFill>
                  <a:schemeClr val="tx1"/>
                </a:solidFill>
                <a:effectLst/>
                <a:latin typeface="Arial" pitchFamily="34" charset="0"/>
                <a:cs typeface="Arial" pitchFamily="34" charset="0"/>
              </a:rPr>
              <a:t>-ordonner cette liste selon un principe (de haut en bas, de gauche à droite, du proche au lointain)</a:t>
            </a:r>
          </a:p>
          <a:p>
            <a:pPr marL="0" marR="0" lvl="0" indent="0" algn="l" defTabSz="914400" rtl="0" eaLnBrk="1" fontAlgn="base" latinLnBrk="0" hangingPunct="1">
              <a:lnSpc>
                <a:spcPct val="100000"/>
              </a:lnSpc>
              <a:spcBef>
                <a:spcPct val="0"/>
              </a:spcBef>
              <a:buClrTx/>
              <a:buSzTx/>
              <a:buFontTx/>
              <a:buNone/>
              <a:tabLst/>
            </a:pPr>
            <a:r>
              <a:rPr kumimoji="0" lang="fr-FR" sz="1050" b="0" i="0" u="none" strike="noStrike" cap="none" normalizeH="0" baseline="0" dirty="0" smtClean="0">
                <a:ln>
                  <a:noFill/>
                </a:ln>
                <a:solidFill>
                  <a:schemeClr val="tx1"/>
                </a:solidFill>
                <a:effectLst/>
                <a:latin typeface="Arial" pitchFamily="34" charset="0"/>
                <a:cs typeface="Arial" pitchFamily="34" charset="0"/>
              </a:rPr>
              <a:t>-caractériser les différents éléments de cette liste en apportant des détails de forme, de couleur…</a:t>
            </a:r>
          </a:p>
          <a:p>
            <a:pPr marL="0" lvl="0" indent="0" eaLnBrk="1" fontAlgn="base" latinLnBrk="0" hangingPunct="1">
              <a:lnSpc>
                <a:spcPct val="100000"/>
              </a:lnSpc>
              <a:spcBef>
                <a:spcPct val="0"/>
              </a:spcBef>
              <a:tabLst/>
            </a:pPr>
            <a:r>
              <a:rPr kumimoji="0" lang="fr-FR" sz="1050" b="0" i="0" u="none" strike="noStrike" cap="none" normalizeH="0" baseline="0" dirty="0" smtClean="0">
                <a:ln>
                  <a:noFill/>
                </a:ln>
                <a:solidFill>
                  <a:schemeClr val="tx1"/>
                </a:solidFill>
                <a:effectLst/>
                <a:latin typeface="Arial" pitchFamily="34" charset="0"/>
                <a:cs typeface="Arial" pitchFamily="34" charset="0"/>
              </a:rPr>
              <a:t>-on utilise des expressions qui organisent le texte : à l’avant, à l’arrière, au dessous, au premier-plan</a:t>
            </a:r>
            <a:endParaRPr kumimoji="0" lang="fr-FR" sz="105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buClrTx/>
              <a:buSzTx/>
              <a:buFontTx/>
              <a:buNone/>
              <a:tabLst/>
            </a:pPr>
            <a:r>
              <a:rPr kumimoji="0" lang="fr-FR" sz="1050" b="0" i="0" u="none" strike="noStrike" cap="none" normalizeH="0" baseline="0" dirty="0" smtClean="0">
                <a:ln>
                  <a:noFill/>
                </a:ln>
                <a:solidFill>
                  <a:schemeClr val="tx1"/>
                </a:solidFill>
                <a:effectLst/>
                <a:latin typeface="Arial" pitchFamily="34" charset="0"/>
                <a:cs typeface="Arial" pitchFamily="34" charset="0"/>
              </a:rPr>
              <a:t>Il situe les éléments dans l’espace, il comporte donc des indications de lieu.</a:t>
            </a:r>
          </a:p>
          <a:p>
            <a:pPr marL="0" marR="0" lvl="0" indent="0" algn="l" defTabSz="914400" rtl="0" eaLnBrk="1" fontAlgn="base" latinLnBrk="0" hangingPunct="1">
              <a:lnSpc>
                <a:spcPct val="100000"/>
              </a:lnSpc>
              <a:spcBef>
                <a:spcPct val="0"/>
              </a:spcBef>
              <a:buClrTx/>
              <a:buSzTx/>
              <a:buFontTx/>
              <a:buNone/>
              <a:tabLst/>
            </a:pPr>
            <a:r>
              <a:rPr kumimoji="0" lang="fr-FR" sz="1050" b="0" i="0" u="none" strike="noStrike" cap="none" normalizeH="0" baseline="0" dirty="0" smtClean="0">
                <a:ln>
                  <a:noFill/>
                </a:ln>
                <a:solidFill>
                  <a:schemeClr val="tx1"/>
                </a:solidFill>
                <a:effectLst/>
                <a:latin typeface="Arial" pitchFamily="34" charset="0"/>
                <a:cs typeface="Arial" pitchFamily="34" charset="0"/>
              </a:rPr>
              <a:t>Les temps dominants de la description sont le présent ou l’imparfait de l’indicatif.</a:t>
            </a:r>
          </a:p>
          <a:p>
            <a:pPr marL="0" marR="0" lvl="0" indent="0" algn="l" defTabSz="914400" rtl="0" eaLnBrk="1" fontAlgn="base" latinLnBrk="0" hangingPunct="1">
              <a:lnSpc>
                <a:spcPct val="100000"/>
              </a:lnSpc>
              <a:spcBef>
                <a:spcPct val="0"/>
              </a:spcBef>
              <a:buClrTx/>
              <a:buSzTx/>
              <a:buFontTx/>
              <a:buNone/>
              <a:tabLst/>
            </a:pPr>
            <a:r>
              <a:rPr kumimoji="0" lang="fr-FR" sz="1050" b="0" i="0" u="none" strike="noStrike" cap="none" normalizeH="0" baseline="0" dirty="0" smtClean="0">
                <a:ln>
                  <a:noFill/>
                </a:ln>
                <a:solidFill>
                  <a:schemeClr val="tx1"/>
                </a:solidFill>
                <a:effectLst/>
                <a:latin typeface="Arial" pitchFamily="34" charset="0"/>
                <a:cs typeface="Arial" pitchFamily="34" charset="0"/>
              </a:rPr>
              <a:t>La description comporte beaucoup d’adjectifs et de verbes d’état.</a:t>
            </a:r>
          </a:p>
          <a:p>
            <a:pPr marL="0" marR="0" lvl="0" indent="0" algn="l" defTabSz="914400" rtl="0" eaLnBrk="1" fontAlgn="base" latinLnBrk="0" hangingPunct="1">
              <a:lnSpc>
                <a:spcPct val="100000"/>
              </a:lnSpc>
              <a:spcBef>
                <a:spcPct val="0"/>
              </a:spcBef>
              <a:buClrTx/>
              <a:buSzTx/>
              <a:buFontTx/>
              <a:buNone/>
              <a:tabLst/>
            </a:pPr>
            <a:endParaRPr kumimoji="0" lang="fr-FR" sz="5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1" fontAlgn="base" latinLnBrk="0" hangingPunct="1">
              <a:lnSpc>
                <a:spcPct val="100000"/>
              </a:lnSpc>
              <a:spcBef>
                <a:spcPct val="0"/>
              </a:spcBef>
              <a:buClrTx/>
              <a:buSzTx/>
              <a:buFont typeface="Symbol" pitchFamily="18" charset="2"/>
              <a:buChar char="§"/>
              <a:tabLst/>
            </a:pPr>
            <a:r>
              <a:rPr kumimoji="0" lang="fr-FR" sz="1050" b="1" i="0" u="sng" strike="noStrike" cap="none" normalizeH="0" baseline="0" dirty="0" smtClean="0">
                <a:ln>
                  <a:noFill/>
                </a:ln>
                <a:solidFill>
                  <a:schemeClr val="tx1"/>
                </a:solidFill>
                <a:effectLst/>
                <a:latin typeface="Arial" pitchFamily="34" charset="0"/>
                <a:cs typeface="Arial" pitchFamily="34" charset="0"/>
              </a:rPr>
              <a:t>le portrait statique</a:t>
            </a:r>
            <a:r>
              <a:rPr kumimoji="0" lang="fr-FR" sz="105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0"/>
              </a:spcBef>
              <a:buClrTx/>
              <a:buSzTx/>
              <a:buFontTx/>
              <a:buNone/>
              <a:tabLst/>
            </a:pPr>
            <a:r>
              <a:rPr kumimoji="0" lang="fr-FR" sz="1050" b="0" i="0" u="none" strike="noStrike" cap="none" normalizeH="0" baseline="0" dirty="0" smtClean="0">
                <a:ln>
                  <a:noFill/>
                </a:ln>
                <a:solidFill>
                  <a:schemeClr val="tx1"/>
                </a:solidFill>
                <a:effectLst/>
                <a:latin typeface="Arial" pitchFamily="34" charset="0"/>
                <a:cs typeface="Arial" pitchFamily="34" charset="0"/>
              </a:rPr>
              <a:t>L'ordre de ce type de portrait est généralement: 1) portrait physique 2) portrait moral.</a:t>
            </a:r>
          </a:p>
          <a:p>
            <a:pPr marL="0" marR="0" lvl="0" indent="0" algn="l" defTabSz="914400" rtl="0" eaLnBrk="1" fontAlgn="base" latinLnBrk="0" hangingPunct="1">
              <a:lnSpc>
                <a:spcPct val="100000"/>
              </a:lnSpc>
              <a:spcBef>
                <a:spcPct val="0"/>
              </a:spcBef>
              <a:buClrTx/>
              <a:buSzTx/>
              <a:buFontTx/>
              <a:buNone/>
              <a:tabLst/>
            </a:pPr>
            <a:r>
              <a:rPr kumimoji="0" lang="fr-FR" sz="1050" b="0" i="0" u="none" strike="noStrike" cap="none" normalizeH="0" baseline="0" dirty="0" smtClean="0">
                <a:ln>
                  <a:noFill/>
                </a:ln>
                <a:solidFill>
                  <a:schemeClr val="tx1"/>
                </a:solidFill>
                <a:effectLst/>
                <a:latin typeface="Arial" pitchFamily="34" charset="0"/>
                <a:cs typeface="Arial" pitchFamily="34" charset="0"/>
              </a:rPr>
              <a:t>  </a:t>
            </a:r>
            <a:endParaRPr kumimoji="0" lang="fr-FR" sz="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buClrTx/>
              <a:buSzTx/>
              <a:buFontTx/>
              <a:buNone/>
              <a:tabLst/>
            </a:pPr>
            <a:r>
              <a:rPr kumimoji="0" lang="fr-FR" sz="1050" b="1" i="0" u="sng" strike="noStrike" cap="none" normalizeH="0" baseline="0" dirty="0" smtClean="0">
                <a:ln>
                  <a:noFill/>
                </a:ln>
                <a:solidFill>
                  <a:schemeClr val="tx1"/>
                </a:solidFill>
                <a:effectLst/>
                <a:latin typeface="Arial" pitchFamily="34" charset="0"/>
                <a:cs typeface="Arial" pitchFamily="34" charset="0"/>
              </a:rPr>
              <a:t>Le portrait dynamique:</a:t>
            </a:r>
            <a:r>
              <a:rPr kumimoji="0" lang="fr-FR" sz="105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0"/>
              </a:spcBef>
              <a:buClrTx/>
              <a:buSzTx/>
              <a:buFontTx/>
              <a:buNone/>
              <a:tabLst/>
            </a:pPr>
            <a:r>
              <a:rPr kumimoji="0" lang="fr-FR" sz="1050" b="0" i="0" u="none" strike="noStrike" cap="none" normalizeH="0" baseline="0" dirty="0" smtClean="0">
                <a:ln>
                  <a:noFill/>
                </a:ln>
                <a:solidFill>
                  <a:schemeClr val="tx1"/>
                </a:solidFill>
                <a:effectLst/>
                <a:latin typeface="Arial" pitchFamily="34" charset="0"/>
                <a:cs typeface="Arial" pitchFamily="34" charset="0"/>
              </a:rPr>
              <a:t>On verra le personnage s'approcher ou s'éloigner. </a:t>
            </a:r>
          </a:p>
          <a:p>
            <a:pPr marL="0" marR="0" lvl="0" indent="0" algn="l" defTabSz="914400" rtl="0" eaLnBrk="1" fontAlgn="base" latinLnBrk="0" hangingPunct="1">
              <a:lnSpc>
                <a:spcPct val="100000"/>
              </a:lnSpc>
              <a:spcBef>
                <a:spcPct val="0"/>
              </a:spcBef>
              <a:buClrTx/>
              <a:buSzTx/>
              <a:buFontTx/>
              <a:buNone/>
              <a:tabLst/>
            </a:pPr>
            <a:endParaRPr kumimoji="0" lang="fr-FR" sz="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1" fontAlgn="base" latinLnBrk="0" hangingPunct="1">
              <a:lnSpc>
                <a:spcPct val="100000"/>
              </a:lnSpc>
              <a:spcBef>
                <a:spcPct val="0"/>
              </a:spcBef>
              <a:buClrTx/>
              <a:buSzTx/>
              <a:buFont typeface="Symbol" pitchFamily="18" charset="2"/>
              <a:buChar char="§"/>
              <a:tabLst/>
            </a:pPr>
            <a:r>
              <a:rPr kumimoji="0" lang="fr-FR" sz="1050" b="1" i="0" u="sng" strike="noStrike" cap="none" normalizeH="0" baseline="0" dirty="0" smtClean="0">
                <a:ln>
                  <a:noFill/>
                </a:ln>
                <a:solidFill>
                  <a:schemeClr val="tx1"/>
                </a:solidFill>
                <a:effectLst/>
                <a:latin typeface="Arial" pitchFamily="34" charset="0"/>
                <a:cs typeface="Arial" pitchFamily="34" charset="0"/>
              </a:rPr>
              <a:t>Le portrait en actes: </a:t>
            </a:r>
          </a:p>
          <a:p>
            <a:pPr marL="0" marR="0" lvl="0" indent="0" algn="l" defTabSz="914400" rtl="0" eaLnBrk="1" fontAlgn="base" latinLnBrk="0" hangingPunct="1">
              <a:lnSpc>
                <a:spcPct val="100000"/>
              </a:lnSpc>
              <a:spcBef>
                <a:spcPct val="0"/>
              </a:spcBef>
              <a:buClrTx/>
              <a:buSzTx/>
              <a:buFontTx/>
              <a:buNone/>
              <a:tabLst/>
            </a:pPr>
            <a:r>
              <a:rPr kumimoji="0" lang="fr-FR" sz="1050" b="0" i="0" u="none" strike="noStrike" cap="none" normalizeH="0" baseline="0" dirty="0" smtClean="0">
                <a:ln>
                  <a:noFill/>
                </a:ln>
                <a:solidFill>
                  <a:schemeClr val="tx1"/>
                </a:solidFill>
                <a:effectLst/>
                <a:latin typeface="Arial" pitchFamily="34" charset="0"/>
                <a:cs typeface="Arial" pitchFamily="34" charset="0"/>
              </a:rPr>
              <a:t>Pour animer un portrait,  on peut montrer le personnage en pleine action, en montrant ses habitudes. Sa manière d’agir révèle son caractère.</a:t>
            </a:r>
          </a:p>
          <a:p>
            <a:pPr marL="0" marR="0" lvl="0" indent="0" algn="l" defTabSz="914400" rtl="0" eaLnBrk="1" fontAlgn="base" latinLnBrk="0" hangingPunct="1">
              <a:lnSpc>
                <a:spcPct val="100000"/>
              </a:lnSpc>
              <a:spcBef>
                <a:spcPct val="0"/>
              </a:spcBef>
              <a:buClrTx/>
              <a:buSzTx/>
              <a:buFontTx/>
              <a:buNone/>
              <a:tabLst/>
            </a:pPr>
            <a:r>
              <a:rPr kumimoji="0" lang="fr-FR" sz="1050" b="0" i="0" u="none" strike="noStrike" cap="none" normalizeH="0" baseline="0" dirty="0" smtClean="0">
                <a:ln>
                  <a:noFill/>
                </a:ln>
                <a:solidFill>
                  <a:schemeClr val="tx1"/>
                </a:solidFill>
                <a:effectLst/>
                <a:latin typeface="Arial" pitchFamily="34" charset="0"/>
                <a:cs typeface="Arial" pitchFamily="34" charset="0"/>
              </a:rPr>
              <a:t>On utilise pour ce portrait des verbes d’action.</a:t>
            </a:r>
            <a:endParaRPr kumimoji="0" lang="fr-FR" sz="105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buClrTx/>
              <a:buSzTx/>
              <a:buFontTx/>
              <a:buNone/>
              <a:tabLst/>
            </a:pPr>
            <a:endParaRPr kumimoji="0" lang="fr-FR" sz="5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1" fontAlgn="base" latinLnBrk="0" hangingPunct="1">
              <a:lnSpc>
                <a:spcPct val="100000"/>
              </a:lnSpc>
              <a:spcBef>
                <a:spcPct val="0"/>
              </a:spcBef>
              <a:buClrTx/>
              <a:buSzTx/>
              <a:buFont typeface="Symbol" pitchFamily="18" charset="2"/>
              <a:buChar char="§"/>
              <a:tabLst/>
            </a:pPr>
            <a:r>
              <a:rPr kumimoji="0" lang="fr-FR" sz="1050" b="1" i="0" u="sng" strike="noStrike" cap="none" normalizeH="0" baseline="0" dirty="0" smtClean="0">
                <a:ln>
                  <a:noFill/>
                </a:ln>
                <a:solidFill>
                  <a:schemeClr val="tx1"/>
                </a:solidFill>
                <a:effectLst/>
                <a:latin typeface="Arial" pitchFamily="34" charset="0"/>
                <a:cs typeface="Arial" pitchFamily="34" charset="0"/>
              </a:rPr>
              <a:t>L'autoportrait: </a:t>
            </a:r>
          </a:p>
          <a:p>
            <a:pPr marL="0" marR="0" lvl="0" indent="0" algn="l" defTabSz="914400" rtl="0" eaLnBrk="1" fontAlgn="base" latinLnBrk="0" hangingPunct="1">
              <a:lnSpc>
                <a:spcPct val="100000"/>
              </a:lnSpc>
              <a:spcBef>
                <a:spcPct val="0"/>
              </a:spcBef>
              <a:buClrTx/>
              <a:buSzTx/>
              <a:buFontTx/>
              <a:buNone/>
              <a:tabLst/>
            </a:pPr>
            <a:r>
              <a:rPr kumimoji="0" lang="fr-FR" sz="1050" b="0" i="0" u="none" strike="noStrike" cap="none" normalizeH="0" baseline="0" dirty="0" smtClean="0">
                <a:ln>
                  <a:noFill/>
                </a:ln>
                <a:solidFill>
                  <a:schemeClr val="tx1"/>
                </a:solidFill>
                <a:effectLst/>
                <a:latin typeface="Arial" pitchFamily="34" charset="0"/>
                <a:cs typeface="Arial" pitchFamily="34" charset="0"/>
              </a:rPr>
              <a:t>L'autoportrait existe dans différents domaines de l'art. En littérature, il n'est pas narratif, il ne raconte pas d'événements.</a:t>
            </a:r>
          </a:p>
          <a:p>
            <a:pPr marL="0" marR="0" lvl="0" indent="0" algn="l" defTabSz="914400" rtl="0" eaLnBrk="1" fontAlgn="base" latinLnBrk="0" hangingPunct="1">
              <a:lnSpc>
                <a:spcPct val="100000"/>
              </a:lnSpc>
              <a:spcBef>
                <a:spcPct val="0"/>
              </a:spcBef>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391" name="Text Box 7"/>
          <p:cNvSpPr txBox="1">
            <a:spLocks noChangeArrowheads="1"/>
          </p:cNvSpPr>
          <p:nvPr/>
        </p:nvSpPr>
        <p:spPr bwMode="auto">
          <a:xfrm>
            <a:off x="4572000" y="571480"/>
            <a:ext cx="4429156" cy="557216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50" b="0" i="0" u="none" strike="noStrike" cap="none" normalizeH="0" baseline="0" dirty="0" smtClean="0">
                <a:ln>
                  <a:noFill/>
                </a:ln>
                <a:solidFill>
                  <a:schemeClr val="tx1"/>
                </a:solidFill>
                <a:effectLst/>
                <a:latin typeface="Arial" pitchFamily="34" charset="0"/>
                <a:cs typeface="Arial" pitchFamily="34" charset="0"/>
              </a:rPr>
              <a:t>Il ne faut pas le confondre avec l'autobiographie qui explique par l'histoire personnelle ce qu'est devenu l'autobiographe. L'autoportrait fixe une identité de l'instant: l'autoportraitiste décrit qui il est au moment où il écrit.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050" b="0" i="0" u="none" strike="noStrike" cap="none" normalizeH="0" baseline="0" dirty="0" smtClean="0">
                <a:ln>
                  <a:noFill/>
                </a:ln>
                <a:solidFill>
                  <a:schemeClr val="tx1"/>
                </a:solidFill>
                <a:effectLst/>
                <a:latin typeface="Arial" pitchFamily="34" charset="0"/>
                <a:cs typeface="Arial" pitchFamily="34" charset="0"/>
              </a:rPr>
              <a:t>On utilise davantage ce terme pour parler de peinture que pour traiter de littérature.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50" b="0" i="0" u="none" strike="noStrike" cap="none" normalizeH="0" baseline="0" dirty="0" smtClean="0">
                <a:ln>
                  <a:noFill/>
                </a:ln>
                <a:solidFill>
                  <a:schemeClr val="tx1"/>
                </a:solidFill>
                <a:effectLst/>
                <a:latin typeface="Arial" pitchFamily="34" charset="0"/>
                <a:cs typeface="Arial" pitchFamily="34" charset="0"/>
              </a:rPr>
              <a:t>L’autoportrait se définit comme la représentation de l’artiste par lui-même. C’est donc une image réflexive, descriptive et toujours subjective.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50" b="0" i="0" u="none" strike="noStrike" cap="none" normalizeH="0" baseline="0" dirty="0" smtClean="0">
                <a:ln>
                  <a:noFill/>
                </a:ln>
                <a:solidFill>
                  <a:schemeClr val="tx1"/>
                </a:solidFill>
                <a:effectLst/>
                <a:latin typeface="Arial" pitchFamily="34" charset="0"/>
                <a:cs typeface="Arial" pitchFamily="34" charset="0"/>
              </a:rPr>
              <a:t>On peut distinguer deux types d’autoportrait, l’un professionnel, qui montre l’artiste au travail, dans son atelier, l’autre personnel qui insiste sur les traits ou le caractère d’un homme qui s’observe.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50" b="0" i="0" u="none" strike="noStrike" cap="none" normalizeH="0" baseline="0" dirty="0" smtClean="0">
                <a:ln>
                  <a:noFill/>
                </a:ln>
                <a:solidFill>
                  <a:schemeClr val="tx1"/>
                </a:solidFill>
                <a:effectLst/>
                <a:latin typeface="Arial" pitchFamily="34" charset="0"/>
                <a:cs typeface="Arial" pitchFamily="34" charset="0"/>
              </a:rPr>
              <a:t>Quand il y a portrait dans le portrait, on parle de « mise en abyme », c’est à dire de reproduction en plus petit d’un motif plus grand déjà présent dans le tableau.</a:t>
            </a:r>
          </a:p>
          <a:p>
            <a:pPr marL="457200" marR="0" lvl="1"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fr-FR" sz="1050" b="1" i="0" u="sng" strike="noStrike" cap="none" normalizeH="0" baseline="0" dirty="0" smtClean="0">
                <a:ln>
                  <a:noFill/>
                </a:ln>
                <a:solidFill>
                  <a:schemeClr val="tx1"/>
                </a:solidFill>
                <a:effectLst/>
                <a:latin typeface="Arial" pitchFamily="34" charset="0"/>
                <a:cs typeface="Arial" pitchFamily="34" charset="0"/>
              </a:rPr>
              <a:t>La caricature ou le portrait à charge: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050" b="0" i="0" u="none" strike="noStrike" cap="none" normalizeH="0" baseline="0" dirty="0" smtClean="0">
                <a:ln>
                  <a:noFill/>
                </a:ln>
                <a:solidFill>
                  <a:schemeClr val="tx1"/>
                </a:solidFill>
                <a:effectLst/>
                <a:latin typeface="Arial" pitchFamily="34" charset="0"/>
                <a:cs typeface="Arial" pitchFamily="34" charset="0"/>
              </a:rPr>
              <a:t>La caricature est une déformation du réel, une exagération des défauts. Elle permet une dénonciation par le rire des travers et des comportements d'une société ou d'une personne. Le portrait prend une visée satirique et argumentative quand il est à charge: il devient subjectif.</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50" b="0" i="0" u="none" strike="noStrike" cap="none" normalizeH="0" baseline="0" dirty="0" smtClean="0">
                <a:ln>
                  <a:noFill/>
                </a:ln>
                <a:solidFill>
                  <a:schemeClr val="tx1"/>
                </a:solidFill>
                <a:effectLst/>
                <a:latin typeface="Arial" pitchFamily="34" charset="0"/>
                <a:cs typeface="Arial" pitchFamily="34" charset="0"/>
              </a:rPr>
              <a:t>Le portrait comique recourt à des comparaisons péjoratives ou des hyperboles (exagération) dans le but de dénoncer des traits déplaisants.</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50" b="0" i="0" u="none" strike="noStrike" cap="none" normalizeH="0" baseline="0" dirty="0" smtClean="0">
                <a:ln>
                  <a:noFill/>
                </a:ln>
                <a:solidFill>
                  <a:schemeClr val="tx1"/>
                </a:solidFill>
                <a:effectLst/>
                <a:latin typeface="Arial" pitchFamily="34" charset="0"/>
                <a:cs typeface="Arial" pitchFamily="34" charset="0"/>
              </a:rPr>
              <a:t>Cependant, la caricature doit conserver une ressemblance avec le modèle, de manière à rendre celui-ci immédiatement identifiable.</a:t>
            </a:r>
          </a:p>
          <a:p>
            <a:pPr marL="457200" marR="0" lvl="1"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fr-FR" sz="1050" b="1" i="0" u="sng" strike="noStrike" cap="none" normalizeH="0" baseline="0" dirty="0" smtClean="0">
                <a:ln>
                  <a:noFill/>
                </a:ln>
                <a:solidFill>
                  <a:schemeClr val="tx1"/>
                </a:solidFill>
                <a:effectLst/>
                <a:latin typeface="Arial" pitchFamily="34" charset="0"/>
                <a:cs typeface="Arial" pitchFamily="34" charset="0"/>
              </a:rPr>
              <a:t>Le portrait chinois: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050" b="0" i="0" u="none" strike="noStrike" cap="none" normalizeH="0" baseline="0" dirty="0" smtClean="0">
                <a:ln>
                  <a:noFill/>
                </a:ln>
                <a:solidFill>
                  <a:schemeClr val="tx1"/>
                </a:solidFill>
                <a:effectLst/>
                <a:latin typeface="Arial" pitchFamily="34" charset="0"/>
                <a:cs typeface="Arial" pitchFamily="34" charset="0"/>
              </a:rPr>
              <a:t>C'est un jeu d'écriture qui permet de parler de soi par métaphores.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050" b="0" i="0" u="none" strike="noStrike" cap="none" normalizeH="0" baseline="0" dirty="0" smtClean="0">
                <a:ln>
                  <a:noFill/>
                </a:ln>
                <a:solidFill>
                  <a:schemeClr val="tx1"/>
                </a:solidFill>
                <a:effectLst/>
                <a:latin typeface="Arial" pitchFamily="34" charset="0"/>
                <a:cs typeface="Arial" pitchFamily="34" charset="0"/>
              </a:rPr>
              <a:t>Exemple, si j'étais un animal, je serais.../ Si j'étais un légume...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050" b="1" i="0" u="none" strike="noStrike" cap="none" normalizeH="0" baseline="0" dirty="0" smtClean="0">
                <a:ln>
                  <a:noFill/>
                </a:ln>
                <a:solidFill>
                  <a:schemeClr val="tx1"/>
                </a:solidFill>
                <a:effectLst/>
                <a:latin typeface="Arial" pitchFamily="34" charset="0"/>
                <a:cs typeface="Arial" pitchFamily="34" charset="0"/>
              </a:rPr>
              <a:t>Nota bene: L'art du portrait, qu'il soit littéraire ou pictural, utilise le même vocabulaire (croquer, brosser, peindre, dépeindre...)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050" b="1" i="0" u="none" strike="noStrike" cap="none" normalizeH="0" baseline="0" dirty="0" smtClean="0">
                <a:ln>
                  <a:noFill/>
                </a:ln>
                <a:solidFill>
                  <a:schemeClr val="tx1"/>
                </a:solidFill>
                <a:effectLst/>
                <a:latin typeface="Arial" pitchFamily="34" charset="0"/>
                <a:cs typeface="Arial" pitchFamily="34" charset="0"/>
              </a:rPr>
              <a:t>On entend souvent par portrait le "visage".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050" b="1" i="0" u="none" strike="noStrike" cap="none" normalizeH="0" baseline="0" dirty="0" smtClean="0">
                <a:ln>
                  <a:noFill/>
                </a:ln>
                <a:solidFill>
                  <a:schemeClr val="tx1"/>
                </a:solidFill>
                <a:effectLst/>
                <a:latin typeface="Arial" pitchFamily="34" charset="0"/>
                <a:cs typeface="Arial" pitchFamily="34" charset="0"/>
              </a:rPr>
              <a:t>Quand il est visuel, le portrait peut être: intime, sur le vif, officiel...</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2844" y="357166"/>
            <a:ext cx="8715436" cy="2769989"/>
          </a:xfrm>
          <a:prstGeom prst="rect">
            <a:avLst/>
          </a:prstGeom>
        </p:spPr>
        <p:txBody>
          <a:bodyPr wrap="square">
            <a:spAutoFit/>
          </a:bodyPr>
          <a:lstStyle/>
          <a:p>
            <a:pPr algn="ctr"/>
            <a:r>
              <a:rPr lang="fr-FR" sz="4000" b="1" u="sng" dirty="0" smtClean="0"/>
              <a:t>Séance 2, première partie :</a:t>
            </a:r>
          </a:p>
          <a:p>
            <a:pPr algn="ctr"/>
            <a:r>
              <a:rPr lang="fr-FR" sz="4000" b="1" u="sng" dirty="0" smtClean="0"/>
              <a:t> Quand les arts s’emmêlent </a:t>
            </a:r>
          </a:p>
          <a:p>
            <a:pPr algn="ctr"/>
            <a:endParaRPr lang="fr-FR" sz="4000" u="sng" dirty="0" smtClean="0"/>
          </a:p>
          <a:p>
            <a:pPr algn="ctr"/>
            <a:r>
              <a:rPr lang="fr-FR" i="1" dirty="0" smtClean="0"/>
              <a:t>Montrer que les mots peuvent produire une forte impression visuelle , source d’inspiration pour l’auteur comme pour d’autres</a:t>
            </a:r>
          </a:p>
          <a:p>
            <a:pPr algn="ctr"/>
            <a:r>
              <a:rPr lang="fr-FR" i="1" dirty="0" smtClean="0"/>
              <a:t> Confronter un même portrait de personnage en littérature, dessin, BD et cinéma.</a:t>
            </a:r>
            <a:endParaRPr lang="fr-FR" dirty="0"/>
          </a:p>
        </p:txBody>
      </p:sp>
      <p:sp>
        <p:nvSpPr>
          <p:cNvPr id="4" name="Rectangle 3"/>
          <p:cNvSpPr/>
          <p:nvPr/>
        </p:nvSpPr>
        <p:spPr>
          <a:xfrm>
            <a:off x="1285852" y="3571876"/>
            <a:ext cx="7143800" cy="400110"/>
          </a:xfrm>
          <a:prstGeom prst="rect">
            <a:avLst/>
          </a:prstGeom>
        </p:spPr>
        <p:txBody>
          <a:bodyPr wrap="square">
            <a:spAutoFit/>
          </a:bodyPr>
          <a:lstStyle/>
          <a:p>
            <a:pPr algn="ctr"/>
            <a:r>
              <a:rPr lang="fr-FR" sz="2000" b="1" dirty="0" smtClean="0"/>
              <a:t>I/ Le portrait des origines : celui de l’Homme qui rit </a:t>
            </a:r>
            <a:endParaRPr lang="fr-FR" sz="2000" dirty="0"/>
          </a:p>
        </p:txBody>
      </p:sp>
      <p:sp>
        <p:nvSpPr>
          <p:cNvPr id="5" name="Rectangle 4"/>
          <p:cNvSpPr/>
          <p:nvPr/>
        </p:nvSpPr>
        <p:spPr>
          <a:xfrm>
            <a:off x="1285852" y="4429132"/>
            <a:ext cx="6643734" cy="1200329"/>
          </a:xfrm>
          <a:prstGeom prst="rect">
            <a:avLst/>
          </a:prstGeom>
          <a:solidFill>
            <a:schemeClr val="accent6">
              <a:lumMod val="20000"/>
              <a:lumOff val="80000"/>
            </a:schemeClr>
          </a:solidFill>
        </p:spPr>
        <p:txBody>
          <a:bodyPr wrap="square">
            <a:spAutoFit/>
          </a:bodyPr>
          <a:lstStyle/>
          <a:p>
            <a:r>
              <a:rPr lang="fr-FR" dirty="0" smtClean="0"/>
              <a:t>Hugo crée un personnage inédit, fait de contrastes, fruit et objet de la cruauté des hommes. Il est avant tout un visage, une figure (à la fois visage et figure du monstre) qui permet à son auteur (créateur lui-même) de s’interroger sur la nature humaine.</a:t>
            </a:r>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4348" y="142852"/>
            <a:ext cx="7704349" cy="707886"/>
          </a:xfrm>
          <a:prstGeom prst="rect">
            <a:avLst/>
          </a:prstGeom>
        </p:spPr>
        <p:txBody>
          <a:bodyPr wrap="square">
            <a:spAutoFit/>
          </a:bodyPr>
          <a:lstStyle/>
          <a:p>
            <a:pPr algn="ctr"/>
            <a:r>
              <a:rPr lang="fr-FR" sz="4000" b="1" u="sng" dirty="0" smtClean="0"/>
              <a:t>Séance 2, deuxième partie :</a:t>
            </a:r>
            <a:endParaRPr lang="fr-FR" sz="4000" b="1" u="sng" dirty="0" smtClean="0"/>
          </a:p>
        </p:txBody>
      </p:sp>
      <p:sp>
        <p:nvSpPr>
          <p:cNvPr id="4" name="Rectangle 3"/>
          <p:cNvSpPr/>
          <p:nvPr/>
        </p:nvSpPr>
        <p:spPr>
          <a:xfrm>
            <a:off x="1571604" y="785794"/>
            <a:ext cx="6500858" cy="584775"/>
          </a:xfrm>
          <a:prstGeom prst="rect">
            <a:avLst/>
          </a:prstGeom>
        </p:spPr>
        <p:txBody>
          <a:bodyPr wrap="square">
            <a:spAutoFit/>
          </a:bodyPr>
          <a:lstStyle/>
          <a:p>
            <a:pPr algn="ctr"/>
            <a:r>
              <a:rPr lang="fr-FR" sz="3200" b="1" u="sng" dirty="0" smtClean="0"/>
              <a:t>Un portrait à mourir de rire</a:t>
            </a:r>
            <a:endParaRPr lang="fr-FR" sz="3200" u="sng" dirty="0"/>
          </a:p>
        </p:txBody>
      </p:sp>
      <p:sp>
        <p:nvSpPr>
          <p:cNvPr id="5" name="Rectangle 4"/>
          <p:cNvSpPr/>
          <p:nvPr/>
        </p:nvSpPr>
        <p:spPr>
          <a:xfrm>
            <a:off x="214282" y="1643050"/>
            <a:ext cx="8501122" cy="646331"/>
          </a:xfrm>
          <a:prstGeom prst="rect">
            <a:avLst/>
          </a:prstGeom>
        </p:spPr>
        <p:txBody>
          <a:bodyPr wrap="square">
            <a:spAutoFit/>
          </a:bodyPr>
          <a:lstStyle/>
          <a:p>
            <a:r>
              <a:rPr lang="fr-FR" i="1" dirty="0" smtClean="0"/>
              <a:t>Percevoir à travers un thème commun, la diversité des supports, des époques, des artistes du portrait.</a:t>
            </a:r>
            <a:endParaRPr lang="fr-FR" dirty="0"/>
          </a:p>
        </p:txBody>
      </p:sp>
      <p:sp>
        <p:nvSpPr>
          <p:cNvPr id="6" name="Rectangle 5"/>
          <p:cNvSpPr/>
          <p:nvPr/>
        </p:nvSpPr>
        <p:spPr>
          <a:xfrm>
            <a:off x="2071670" y="2357430"/>
            <a:ext cx="5429288" cy="369332"/>
          </a:xfrm>
          <a:prstGeom prst="rect">
            <a:avLst/>
          </a:prstGeom>
        </p:spPr>
        <p:txBody>
          <a:bodyPr wrap="square">
            <a:spAutoFit/>
          </a:bodyPr>
          <a:lstStyle/>
          <a:p>
            <a:pPr algn="ctr"/>
            <a:r>
              <a:rPr lang="fr-FR" b="1" dirty="0" smtClean="0"/>
              <a:t>Fiche de portraits, de </a:t>
            </a:r>
            <a:r>
              <a:rPr lang="fr-FR" b="1" dirty="0" err="1" smtClean="0"/>
              <a:t>Gwynplaine</a:t>
            </a:r>
            <a:r>
              <a:rPr lang="fr-FR" b="1" dirty="0" smtClean="0"/>
              <a:t> au Joker.</a:t>
            </a:r>
            <a:endParaRPr lang="fr-FR" b="1" dirty="0"/>
          </a:p>
        </p:txBody>
      </p:sp>
      <p:sp>
        <p:nvSpPr>
          <p:cNvPr id="7" name="Rectangle 6"/>
          <p:cNvSpPr/>
          <p:nvPr/>
        </p:nvSpPr>
        <p:spPr>
          <a:xfrm>
            <a:off x="642910" y="2786058"/>
            <a:ext cx="8072494" cy="3539430"/>
          </a:xfrm>
          <a:prstGeom prst="rect">
            <a:avLst/>
          </a:prstGeom>
          <a:solidFill>
            <a:schemeClr val="accent6">
              <a:lumMod val="20000"/>
              <a:lumOff val="80000"/>
            </a:schemeClr>
          </a:solidFill>
        </p:spPr>
        <p:txBody>
          <a:bodyPr wrap="square">
            <a:spAutoFit/>
          </a:bodyPr>
          <a:lstStyle/>
          <a:p>
            <a:pPr>
              <a:buFont typeface="Arial" pitchFamily="34" charset="0"/>
              <a:buChar char="•"/>
            </a:pPr>
            <a:r>
              <a:rPr lang="fr-FR" sz="1600" dirty="0" smtClean="0"/>
              <a:t>Malgré la diversité des époques et des médias utilisés, ces portraits ont en commun leur origine et l’aspect caricatural de ce rire affreux et inquiétant qui jure avec l’essence même du rire.</a:t>
            </a:r>
          </a:p>
          <a:p>
            <a:pPr>
              <a:buFont typeface="Arial" pitchFamily="34" charset="0"/>
              <a:buChar char="•"/>
            </a:pPr>
            <a:r>
              <a:rPr lang="fr-FR" sz="1600" dirty="0" smtClean="0"/>
              <a:t> Le style graphique évolue ; le rire innocent disparaît au profit d’une folie dangereuse manifeste.  On passe d’un écrit avec une idée centrale forte (l’opposition du rire et de la souffrance intérieure), des mots et d’une esquisse à l’encre à un personnage haut en couleurs qui ne garde de la source que ce rire. </a:t>
            </a:r>
          </a:p>
          <a:p>
            <a:pPr>
              <a:buFont typeface="Arial" pitchFamily="34" charset="0"/>
              <a:buChar char="•"/>
            </a:pPr>
            <a:r>
              <a:rPr lang="fr-FR" sz="1600" dirty="0" smtClean="0"/>
              <a:t>L’opposition entre l’être et le paraître, chère à Victor Hugo, s’efface pour devenir celle de l’expression de la joie (rire) et de la cruauté. Les artistes qui se sont inspirés du personnage de Victor Hugo mettent ainsi en œuvre les mots de l’écrivain, donnent vie à son principe selon lequel " l’homme ne peut rien sur sa beauté, mais peut tout sur sa laideur." </a:t>
            </a:r>
          </a:p>
          <a:p>
            <a:pPr>
              <a:buFont typeface="Arial" pitchFamily="34" charset="0"/>
              <a:buChar char="•"/>
            </a:pPr>
            <a:r>
              <a:rPr lang="fr-FR" sz="1600" dirty="0" smtClean="0"/>
              <a:t> Ces dernières années, les artistes se sont reculés du seul visage du personnage pour mettre en évidence une attitude : celle du bouffon (sens de joker en anglais) prédateur qui se rit de la destruction et du mal.</a:t>
            </a:r>
            <a:endParaRPr lang="fr-FR"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28" name="Image 51"/>
          <p:cNvPicPr>
            <a:picLocks noChangeAspect="1" noChangeArrowheads="1"/>
          </p:cNvPicPr>
          <p:nvPr/>
        </p:nvPicPr>
        <p:blipFill>
          <a:blip r:embed="rId2"/>
          <a:srcRect/>
          <a:stretch>
            <a:fillRect/>
          </a:stretch>
        </p:blipFill>
        <p:spPr bwMode="auto">
          <a:xfrm>
            <a:off x="7072330" y="214290"/>
            <a:ext cx="1952624" cy="2628900"/>
          </a:xfrm>
          <a:prstGeom prst="rect">
            <a:avLst/>
          </a:prstGeom>
          <a:noFill/>
        </p:spPr>
      </p:pic>
      <p:pic>
        <p:nvPicPr>
          <p:cNvPr id="17426" name="Image 37"/>
          <p:cNvPicPr>
            <a:picLocks noChangeAspect="1" noChangeArrowheads="1"/>
          </p:cNvPicPr>
          <p:nvPr/>
        </p:nvPicPr>
        <p:blipFill>
          <a:blip r:embed="rId3"/>
          <a:srcRect/>
          <a:stretch>
            <a:fillRect/>
          </a:stretch>
        </p:blipFill>
        <p:spPr bwMode="auto">
          <a:xfrm>
            <a:off x="4714876" y="214290"/>
            <a:ext cx="2214578" cy="2686050"/>
          </a:xfrm>
          <a:prstGeom prst="rect">
            <a:avLst/>
          </a:prstGeom>
          <a:noFill/>
        </p:spPr>
      </p:pic>
      <p:pic>
        <p:nvPicPr>
          <p:cNvPr id="17425" name="Image 31"/>
          <p:cNvPicPr>
            <a:picLocks noChangeAspect="1" noChangeArrowheads="1"/>
          </p:cNvPicPr>
          <p:nvPr/>
        </p:nvPicPr>
        <p:blipFill>
          <a:blip r:embed="rId4"/>
          <a:srcRect/>
          <a:stretch>
            <a:fillRect/>
          </a:stretch>
        </p:blipFill>
        <p:spPr bwMode="auto">
          <a:xfrm>
            <a:off x="142844" y="642918"/>
            <a:ext cx="2357422" cy="3286148"/>
          </a:xfrm>
          <a:prstGeom prst="rect">
            <a:avLst/>
          </a:prstGeom>
          <a:noFill/>
        </p:spPr>
      </p:pic>
      <p:pic>
        <p:nvPicPr>
          <p:cNvPr id="17423" name="Image 1"/>
          <p:cNvPicPr>
            <a:picLocks noChangeAspect="1" noChangeArrowheads="1"/>
          </p:cNvPicPr>
          <p:nvPr/>
        </p:nvPicPr>
        <p:blipFill>
          <a:blip r:embed="rId5" cstate="print"/>
          <a:srcRect/>
          <a:stretch>
            <a:fillRect/>
          </a:stretch>
        </p:blipFill>
        <p:spPr bwMode="auto">
          <a:xfrm>
            <a:off x="2571736" y="500042"/>
            <a:ext cx="2071702" cy="3248025"/>
          </a:xfrm>
          <a:prstGeom prst="rect">
            <a:avLst/>
          </a:prstGeom>
          <a:noFill/>
        </p:spPr>
      </p:pic>
      <p:pic>
        <p:nvPicPr>
          <p:cNvPr id="17419" name="Image 65" descr="http://www.jeuxvideo24.com/membres/blogs/images/783/198/1223904001_2252689.jpg"/>
          <p:cNvPicPr>
            <a:picLocks noChangeAspect="1" noChangeArrowheads="1"/>
          </p:cNvPicPr>
          <p:nvPr/>
        </p:nvPicPr>
        <p:blipFill>
          <a:blip r:embed="rId6"/>
          <a:srcRect/>
          <a:stretch>
            <a:fillRect/>
          </a:stretch>
        </p:blipFill>
        <p:spPr bwMode="auto">
          <a:xfrm>
            <a:off x="0" y="13439775"/>
            <a:ext cx="3743325" cy="3943350"/>
          </a:xfrm>
          <a:prstGeom prst="rect">
            <a:avLst/>
          </a:prstGeom>
          <a:noFill/>
        </p:spPr>
      </p:pic>
      <p:pic>
        <p:nvPicPr>
          <p:cNvPr id="17416" name="Image 33"/>
          <p:cNvPicPr>
            <a:picLocks noChangeAspect="1" noChangeArrowheads="1"/>
          </p:cNvPicPr>
          <p:nvPr/>
        </p:nvPicPr>
        <p:blipFill>
          <a:blip r:embed="rId7"/>
          <a:srcRect/>
          <a:stretch>
            <a:fillRect/>
          </a:stretch>
        </p:blipFill>
        <p:spPr bwMode="auto">
          <a:xfrm>
            <a:off x="0" y="17383125"/>
            <a:ext cx="1666875" cy="2495550"/>
          </a:xfrm>
          <a:prstGeom prst="rect">
            <a:avLst/>
          </a:prstGeom>
          <a:noFill/>
        </p:spPr>
      </p:pic>
      <p:pic>
        <p:nvPicPr>
          <p:cNvPr id="17414" name="Image 35"/>
          <p:cNvPicPr>
            <a:picLocks noChangeAspect="1" noChangeArrowheads="1"/>
          </p:cNvPicPr>
          <p:nvPr/>
        </p:nvPicPr>
        <p:blipFill>
          <a:blip r:embed="rId8"/>
          <a:srcRect/>
          <a:stretch>
            <a:fillRect/>
          </a:stretch>
        </p:blipFill>
        <p:spPr bwMode="auto">
          <a:xfrm>
            <a:off x="0" y="19878675"/>
            <a:ext cx="1371600" cy="1704975"/>
          </a:xfrm>
          <a:prstGeom prst="rect">
            <a:avLst/>
          </a:prstGeom>
          <a:noFill/>
        </p:spPr>
      </p:pic>
      <p:pic>
        <p:nvPicPr>
          <p:cNvPr id="17411" name="Image 3"/>
          <p:cNvPicPr>
            <a:picLocks noChangeAspect="1" noChangeArrowheads="1"/>
          </p:cNvPicPr>
          <p:nvPr/>
        </p:nvPicPr>
        <p:blipFill>
          <a:blip r:embed="rId9"/>
          <a:srcRect/>
          <a:stretch>
            <a:fillRect/>
          </a:stretch>
        </p:blipFill>
        <p:spPr bwMode="auto">
          <a:xfrm>
            <a:off x="0" y="21583650"/>
            <a:ext cx="2419350" cy="3171825"/>
          </a:xfrm>
          <a:prstGeom prst="rect">
            <a:avLst/>
          </a:prstGeom>
          <a:noFill/>
        </p:spPr>
      </p:pic>
      <p:sp>
        <p:nvSpPr>
          <p:cNvPr id="17418" name="Text Box 10"/>
          <p:cNvSpPr txBox="1">
            <a:spLocks noChangeArrowheads="1"/>
          </p:cNvSpPr>
          <p:nvPr/>
        </p:nvSpPr>
        <p:spPr bwMode="auto">
          <a:xfrm>
            <a:off x="6170613" y="13598525"/>
            <a:ext cx="2925762" cy="40354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endParaRPr lang="fr-FR"/>
          </a:p>
        </p:txBody>
      </p:sp>
      <p:sp>
        <p:nvSpPr>
          <p:cNvPr id="17415" name="Text Box 7"/>
          <p:cNvSpPr txBox="1">
            <a:spLocks noChangeArrowheads="1"/>
          </p:cNvSpPr>
          <p:nvPr/>
        </p:nvSpPr>
        <p:spPr bwMode="auto">
          <a:xfrm>
            <a:off x="-177800" y="14795500"/>
            <a:ext cx="1839913" cy="25876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endParaRPr lang="fr-FR"/>
          </a:p>
        </p:txBody>
      </p:sp>
      <p:sp>
        <p:nvSpPr>
          <p:cNvPr id="17413" name="Text Box 5"/>
          <p:cNvSpPr txBox="1">
            <a:spLocks noChangeArrowheads="1"/>
          </p:cNvSpPr>
          <p:nvPr/>
        </p:nvSpPr>
        <p:spPr bwMode="auto">
          <a:xfrm>
            <a:off x="1579563" y="15117763"/>
            <a:ext cx="1597025" cy="17970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endParaRPr lang="fr-FR"/>
          </a:p>
        </p:txBody>
      </p:sp>
      <p:sp>
        <p:nvSpPr>
          <p:cNvPr id="17410" name="Text Box 2"/>
          <p:cNvSpPr txBox="1">
            <a:spLocks noChangeArrowheads="1"/>
          </p:cNvSpPr>
          <p:nvPr/>
        </p:nvSpPr>
        <p:spPr bwMode="auto">
          <a:xfrm>
            <a:off x="3462338" y="14266863"/>
            <a:ext cx="2613025" cy="33639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7421" name="Text Box 13"/>
          <p:cNvSpPr txBox="1">
            <a:spLocks noChangeArrowheads="1"/>
          </p:cNvSpPr>
          <p:nvPr/>
        </p:nvSpPr>
        <p:spPr bwMode="auto">
          <a:xfrm>
            <a:off x="142844" y="714356"/>
            <a:ext cx="312738" cy="3048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17" name="Text Box 9"/>
          <p:cNvSpPr txBox="1">
            <a:spLocks noChangeArrowheads="1"/>
          </p:cNvSpPr>
          <p:nvPr/>
        </p:nvSpPr>
        <p:spPr bwMode="auto">
          <a:xfrm>
            <a:off x="6297613" y="13662025"/>
            <a:ext cx="312737" cy="3048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7)</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7409" name="Text Box 1"/>
          <p:cNvSpPr txBox="1">
            <a:spLocks noChangeArrowheads="1"/>
          </p:cNvSpPr>
          <p:nvPr/>
        </p:nvSpPr>
        <p:spPr bwMode="auto">
          <a:xfrm>
            <a:off x="5287963" y="13970000"/>
            <a:ext cx="312737" cy="3048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6)</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7412" name="Text Box 4"/>
          <p:cNvSpPr txBox="1">
            <a:spLocks noChangeArrowheads="1"/>
          </p:cNvSpPr>
          <p:nvPr/>
        </p:nvSpPr>
        <p:spPr bwMode="auto">
          <a:xfrm>
            <a:off x="1581150" y="14812963"/>
            <a:ext cx="312738" cy="3048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5)</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7431" name="Text Box 23"/>
          <p:cNvSpPr txBox="1">
            <a:spLocks noChangeArrowheads="1"/>
          </p:cNvSpPr>
          <p:nvPr/>
        </p:nvSpPr>
        <p:spPr bwMode="auto">
          <a:xfrm>
            <a:off x="7500958" y="142852"/>
            <a:ext cx="334996" cy="3048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20" name="Text Box 12"/>
          <p:cNvSpPr txBox="1">
            <a:spLocks noChangeArrowheads="1"/>
          </p:cNvSpPr>
          <p:nvPr/>
        </p:nvSpPr>
        <p:spPr bwMode="auto">
          <a:xfrm>
            <a:off x="4867275" y="13576300"/>
            <a:ext cx="312738" cy="3048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3)</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7430" name="Text Box 22"/>
          <p:cNvSpPr txBox="1">
            <a:spLocks noChangeArrowheads="1"/>
          </p:cNvSpPr>
          <p:nvPr/>
        </p:nvSpPr>
        <p:spPr bwMode="auto">
          <a:xfrm>
            <a:off x="3500430" y="142852"/>
            <a:ext cx="312738" cy="49686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32"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7433" name="Rectangle 25"/>
          <p:cNvSpPr>
            <a:spLocks noChangeArrowheads="1"/>
          </p:cNvSpPr>
          <p:nvPr/>
        </p:nvSpPr>
        <p:spPr bwMode="auto">
          <a:xfrm>
            <a:off x="0" y="0"/>
            <a:ext cx="3000364"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1"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sng" strike="noStrike" cap="none" normalizeH="0" baseline="0" dirty="0" smtClean="0">
                <a:ln>
                  <a:noFill/>
                </a:ln>
                <a:solidFill>
                  <a:schemeClr val="tx1"/>
                </a:solidFill>
                <a:effectLst/>
                <a:latin typeface="Arial" pitchFamily="34" charset="0"/>
                <a:cs typeface="Arial" pitchFamily="34" charset="0"/>
              </a:rPr>
              <a:t>Un portrait à mourir de rire</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34" name="Rectangle 26"/>
          <p:cNvSpPr>
            <a:spLocks noChangeArrowheads="1"/>
          </p:cNvSpPr>
          <p:nvPr/>
        </p:nvSpPr>
        <p:spPr bwMode="auto">
          <a:xfrm>
            <a:off x="0" y="622935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17435" name="Rectangle 27"/>
          <p:cNvSpPr>
            <a:spLocks noChangeArrowheads="1"/>
          </p:cNvSpPr>
          <p:nvPr/>
        </p:nvSpPr>
        <p:spPr bwMode="auto">
          <a:xfrm>
            <a:off x="0" y="973455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17437" name="Rectangle 29"/>
          <p:cNvSpPr>
            <a:spLocks noChangeArrowheads="1"/>
          </p:cNvSpPr>
          <p:nvPr/>
        </p:nvSpPr>
        <p:spPr bwMode="auto">
          <a:xfrm>
            <a:off x="0" y="129825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8342313" algn="l"/>
              </a:tabLst>
            </a:pPr>
            <a:r>
              <a:rPr kumimoji="0" lang="fr-FR" sz="600" b="0" i="0" u="none" strike="noStrike" cap="none" normalizeH="0" baseline="0" smtClean="0">
                <a:ln>
                  <a:noFill/>
                </a:ln>
                <a:solidFill>
                  <a:schemeClr val="tx1"/>
                </a:solidFill>
                <a:effectLst/>
                <a:latin typeface="Arial" pitchFamily="34" charset="0"/>
                <a:cs typeface="Arial" pitchFamily="34" charset="0"/>
              </a:rPr>
              <a:t/>
            </a:r>
            <a:br>
              <a:rPr kumimoji="0" lang="fr-FR" sz="600" b="0" i="0" u="none" strike="noStrike" cap="none" normalizeH="0" baseline="0" smtClean="0">
                <a:ln>
                  <a:noFill/>
                </a:ln>
                <a:solidFill>
                  <a:schemeClr val="tx1"/>
                </a:solidFill>
                <a:effectLst/>
                <a:latin typeface="Arial" pitchFamily="34" charset="0"/>
                <a:cs typeface="Arial" pitchFamily="34" charset="0"/>
              </a:rPr>
            </a:br>
            <a:endParaRPr kumimoji="0" lang="fr-FR"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342313" algn="l"/>
              </a:tabLst>
            </a:pPr>
            <a:r>
              <a:rPr kumimoji="0" 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fr-FR"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342313" algn="l"/>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7438" name="Rectangle 30"/>
          <p:cNvSpPr>
            <a:spLocks noChangeArrowheads="1"/>
          </p:cNvSpPr>
          <p:nvPr/>
        </p:nvSpPr>
        <p:spPr bwMode="auto">
          <a:xfrm>
            <a:off x="0" y="13439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659438" algn="l"/>
              </a:tabLst>
            </a:pPr>
            <a:endParaRPr kumimoji="0" lang="fr-FR"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659438" algn="l"/>
              </a:tabLst>
            </a:pPr>
            <a:r>
              <a:rPr kumimoji="0" lang="fr-FR"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tab pos="5659438" algn="l"/>
              </a:tabLst>
            </a:pPr>
            <a:r>
              <a:rPr kumimoji="0" 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fr-FR"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659438" algn="l"/>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7439" name="Rectangle 31"/>
          <p:cNvSpPr>
            <a:spLocks noChangeArrowheads="1"/>
          </p:cNvSpPr>
          <p:nvPr/>
        </p:nvSpPr>
        <p:spPr bwMode="auto">
          <a:xfrm>
            <a:off x="0" y="13439775"/>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17441" name="Rectangle 33"/>
          <p:cNvSpPr>
            <a:spLocks noChangeArrowheads="1"/>
          </p:cNvSpPr>
          <p:nvPr/>
        </p:nvSpPr>
        <p:spPr bwMode="auto">
          <a:xfrm>
            <a:off x="0" y="17383125"/>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17442" name="Rectangle 34"/>
          <p:cNvSpPr>
            <a:spLocks noChangeArrowheads="1"/>
          </p:cNvSpPr>
          <p:nvPr/>
        </p:nvSpPr>
        <p:spPr bwMode="auto">
          <a:xfrm>
            <a:off x="0" y="19878675"/>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17444" name="Rectangle 36"/>
          <p:cNvSpPr>
            <a:spLocks noChangeArrowheads="1"/>
          </p:cNvSpPr>
          <p:nvPr/>
        </p:nvSpPr>
        <p:spPr bwMode="auto">
          <a:xfrm>
            <a:off x="0" y="2158365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17446" name="Rectangle 38"/>
          <p:cNvSpPr>
            <a:spLocks noChangeArrowheads="1"/>
          </p:cNvSpPr>
          <p:nvPr/>
        </p:nvSpPr>
        <p:spPr bwMode="auto">
          <a:xfrm>
            <a:off x="0" y="247554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107113" algn="l"/>
              </a:tabLst>
            </a:pPr>
            <a:r>
              <a:rPr kumimoji="0" lang="fr-FR" sz="600" b="0" i="0" u="none" strike="noStrike" cap="none" normalizeH="0" baseline="0" smtClean="0">
                <a:ln>
                  <a:noFill/>
                </a:ln>
                <a:solidFill>
                  <a:schemeClr val="tx1"/>
                </a:solidFill>
                <a:effectLst/>
                <a:latin typeface="Arial" pitchFamily="34" charset="0"/>
                <a:cs typeface="Arial" pitchFamily="34" charset="0"/>
              </a:rPr>
              <a:t/>
            </a:r>
            <a:br>
              <a:rPr kumimoji="0" lang="fr-FR" sz="600" b="0" i="0" u="none" strike="noStrike" cap="none" normalizeH="0" baseline="0" smtClean="0">
                <a:ln>
                  <a:noFill/>
                </a:ln>
                <a:solidFill>
                  <a:schemeClr val="tx1"/>
                </a:solidFill>
                <a:effectLst/>
                <a:latin typeface="Arial" pitchFamily="34" charset="0"/>
                <a:cs typeface="Arial" pitchFamily="34" charset="0"/>
              </a:rPr>
            </a:br>
            <a:endParaRPr kumimoji="0" lang="fr-FR"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107113" algn="l"/>
              </a:tabLst>
            </a:pPr>
            <a:r>
              <a:rPr kumimoji="0" 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fr-FR"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107113" algn="l"/>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37" name="Image 36"/>
          <p:cNvPicPr/>
          <p:nvPr/>
        </p:nvPicPr>
        <p:blipFill>
          <a:blip r:embed="rId7"/>
          <a:srcRect/>
          <a:stretch>
            <a:fillRect/>
          </a:stretch>
        </p:blipFill>
        <p:spPr bwMode="auto">
          <a:xfrm>
            <a:off x="142844" y="4071942"/>
            <a:ext cx="1664898" cy="2493034"/>
          </a:xfrm>
          <a:prstGeom prst="rect">
            <a:avLst/>
          </a:prstGeom>
          <a:noFill/>
          <a:ln w="9525">
            <a:noFill/>
            <a:miter lim="800000"/>
            <a:headEnd/>
            <a:tailEnd/>
          </a:ln>
        </p:spPr>
      </p:pic>
      <p:pic>
        <p:nvPicPr>
          <p:cNvPr id="38" name="Image 37"/>
          <p:cNvPicPr/>
          <p:nvPr/>
        </p:nvPicPr>
        <p:blipFill>
          <a:blip r:embed="rId8"/>
          <a:srcRect/>
          <a:stretch>
            <a:fillRect/>
          </a:stretch>
        </p:blipFill>
        <p:spPr bwMode="auto">
          <a:xfrm>
            <a:off x="1928794" y="4643446"/>
            <a:ext cx="1368533" cy="1708030"/>
          </a:xfrm>
          <a:prstGeom prst="rect">
            <a:avLst/>
          </a:prstGeom>
          <a:noFill/>
          <a:ln w="9525">
            <a:noFill/>
            <a:miter lim="800000"/>
            <a:headEnd/>
            <a:tailEnd/>
          </a:ln>
        </p:spPr>
      </p:pic>
      <p:sp>
        <p:nvSpPr>
          <p:cNvPr id="17447" name="Text Box 39"/>
          <p:cNvSpPr txBox="1">
            <a:spLocks noChangeArrowheads="1"/>
          </p:cNvSpPr>
          <p:nvPr/>
        </p:nvSpPr>
        <p:spPr bwMode="auto">
          <a:xfrm>
            <a:off x="1857356" y="4143380"/>
            <a:ext cx="312738" cy="3048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tx1"/>
                </a:solidFill>
                <a:effectLst/>
                <a:latin typeface="Calibri" pitchFamily="34" charset="0"/>
                <a:cs typeface="Arial" pitchFamily="34" charset="0"/>
              </a:rPr>
              <a:t>5)</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40" name="Image 39"/>
          <p:cNvPicPr/>
          <p:nvPr/>
        </p:nvPicPr>
        <p:blipFill>
          <a:blip r:embed="rId9"/>
          <a:srcRect/>
          <a:stretch>
            <a:fillRect/>
          </a:stretch>
        </p:blipFill>
        <p:spPr bwMode="auto">
          <a:xfrm>
            <a:off x="3428992" y="3786190"/>
            <a:ext cx="2413599" cy="2888769"/>
          </a:xfrm>
          <a:prstGeom prst="rect">
            <a:avLst/>
          </a:prstGeom>
          <a:noFill/>
          <a:ln w="9525">
            <a:noFill/>
            <a:miter lim="800000"/>
            <a:headEnd/>
            <a:tailEnd/>
          </a:ln>
        </p:spPr>
      </p:pic>
      <p:pic>
        <p:nvPicPr>
          <p:cNvPr id="41" name="Image 40" descr="http://www.jeuxvideo24.com/membres/blogs/images/783/198/1223904001_2252689.jpg"/>
          <p:cNvPicPr/>
          <p:nvPr/>
        </p:nvPicPr>
        <p:blipFill>
          <a:blip r:embed="rId6"/>
          <a:srcRect/>
          <a:stretch>
            <a:fillRect/>
          </a:stretch>
        </p:blipFill>
        <p:spPr bwMode="auto">
          <a:xfrm>
            <a:off x="6000760" y="3214686"/>
            <a:ext cx="3000396" cy="3295640"/>
          </a:xfrm>
          <a:prstGeom prst="rect">
            <a:avLst/>
          </a:prstGeom>
          <a:noFill/>
          <a:ln w="9525">
            <a:noFill/>
            <a:miter lim="800000"/>
            <a:headEnd/>
            <a:tailEnd/>
          </a:ln>
        </p:spPr>
      </p:pic>
      <p:sp>
        <p:nvSpPr>
          <p:cNvPr id="17448" name="Text Box 40"/>
          <p:cNvSpPr txBox="1">
            <a:spLocks noChangeArrowheads="1"/>
          </p:cNvSpPr>
          <p:nvPr/>
        </p:nvSpPr>
        <p:spPr bwMode="auto">
          <a:xfrm>
            <a:off x="4643438" y="3429000"/>
            <a:ext cx="311150" cy="3048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tx1"/>
                </a:solidFill>
                <a:effectLst/>
                <a:latin typeface="Calibri" pitchFamily="34" charset="0"/>
                <a:cs typeface="Arial" pitchFamily="34" charset="0"/>
              </a:rPr>
              <a:t>6)</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7449" name="Text Box 41"/>
          <p:cNvSpPr txBox="1">
            <a:spLocks noChangeArrowheads="1"/>
          </p:cNvSpPr>
          <p:nvPr/>
        </p:nvSpPr>
        <p:spPr bwMode="auto">
          <a:xfrm>
            <a:off x="6000760" y="3143248"/>
            <a:ext cx="311150" cy="3063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tx1"/>
                </a:solidFill>
                <a:effectLst/>
                <a:latin typeface="Calibri" pitchFamily="34" charset="0"/>
                <a:cs typeface="Arial" pitchFamily="34" charset="0"/>
              </a:rPr>
              <a:t>7)</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282" y="214290"/>
            <a:ext cx="8715436" cy="1323439"/>
          </a:xfrm>
          <a:prstGeom prst="rect">
            <a:avLst/>
          </a:prstGeom>
        </p:spPr>
        <p:txBody>
          <a:bodyPr wrap="square">
            <a:spAutoFit/>
          </a:bodyPr>
          <a:lstStyle/>
          <a:p>
            <a:pPr algn="ctr"/>
            <a:r>
              <a:rPr lang="fr-FR" sz="4000" b="1" u="sng" dirty="0" smtClean="0"/>
              <a:t>Séance 3 : Quand la laideur se reflète en d’autres portraits</a:t>
            </a:r>
            <a:endParaRPr lang="fr-FR" sz="4000" u="sng" dirty="0"/>
          </a:p>
        </p:txBody>
      </p:sp>
      <p:sp>
        <p:nvSpPr>
          <p:cNvPr id="4" name="Rectangle 3"/>
          <p:cNvSpPr/>
          <p:nvPr/>
        </p:nvSpPr>
        <p:spPr>
          <a:xfrm>
            <a:off x="500034" y="1714489"/>
            <a:ext cx="7215238" cy="646331"/>
          </a:xfrm>
          <a:prstGeom prst="rect">
            <a:avLst/>
          </a:prstGeom>
        </p:spPr>
        <p:txBody>
          <a:bodyPr wrap="square">
            <a:spAutoFit/>
          </a:bodyPr>
          <a:lstStyle/>
          <a:p>
            <a:pPr>
              <a:buFont typeface="Arial" pitchFamily="34" charset="0"/>
              <a:buChar char="•"/>
            </a:pPr>
            <a:r>
              <a:rPr lang="fr-FR" b="1" dirty="0" smtClean="0"/>
              <a:t> I/ TEXTE 1 : </a:t>
            </a:r>
            <a:r>
              <a:rPr lang="fr-FR" dirty="0" smtClean="0"/>
              <a:t>Incipit du récit autobiographique de M. Leiris.</a:t>
            </a:r>
          </a:p>
          <a:p>
            <a:pPr>
              <a:buFont typeface="Arial" pitchFamily="34" charset="0"/>
              <a:buChar char="•"/>
            </a:pPr>
            <a:endParaRPr lang="fr-FR" dirty="0" smtClean="0"/>
          </a:p>
        </p:txBody>
      </p:sp>
      <p:sp>
        <p:nvSpPr>
          <p:cNvPr id="5" name="Rectangle 4"/>
          <p:cNvSpPr/>
          <p:nvPr/>
        </p:nvSpPr>
        <p:spPr>
          <a:xfrm>
            <a:off x="571472" y="2214554"/>
            <a:ext cx="7643866" cy="830997"/>
          </a:xfrm>
          <a:prstGeom prst="rect">
            <a:avLst/>
          </a:prstGeom>
          <a:solidFill>
            <a:schemeClr val="accent6">
              <a:lumMod val="20000"/>
              <a:lumOff val="80000"/>
            </a:schemeClr>
          </a:solidFill>
        </p:spPr>
        <p:txBody>
          <a:bodyPr wrap="square">
            <a:spAutoFit/>
          </a:bodyPr>
          <a:lstStyle/>
          <a:p>
            <a:r>
              <a:rPr lang="fr-FR" sz="1600" dirty="0" smtClean="0"/>
              <a:t>Un portrait de la laideur, péjoratif car subjectif. Leiris donne à lire son jugement sur lui-même grâce à des moyens littéraires : des figures de style, des </a:t>
            </a:r>
            <a:r>
              <a:rPr lang="fr-FR" sz="1600" dirty="0" err="1" smtClean="0"/>
              <a:t>cdn</a:t>
            </a:r>
            <a:r>
              <a:rPr lang="fr-FR" sz="1600" dirty="0" smtClean="0"/>
              <a:t> et les degrés de l’adjectif (comparatif et superlatif) , type de verbes, adjectifs évaluatifs etc.</a:t>
            </a:r>
            <a:endParaRPr lang="fr-FR" sz="1600" dirty="0"/>
          </a:p>
        </p:txBody>
      </p:sp>
      <p:sp>
        <p:nvSpPr>
          <p:cNvPr id="6" name="ZoneTexte 5"/>
          <p:cNvSpPr txBox="1"/>
          <p:nvPr/>
        </p:nvSpPr>
        <p:spPr>
          <a:xfrm>
            <a:off x="500034" y="3286124"/>
            <a:ext cx="7643866" cy="646331"/>
          </a:xfrm>
          <a:prstGeom prst="rect">
            <a:avLst/>
          </a:prstGeom>
          <a:noFill/>
        </p:spPr>
        <p:txBody>
          <a:bodyPr wrap="square" rtlCol="0">
            <a:spAutoFit/>
          </a:bodyPr>
          <a:lstStyle/>
          <a:p>
            <a:pPr>
              <a:buFont typeface="Arial" pitchFamily="34" charset="0"/>
              <a:buChar char="•"/>
            </a:pPr>
            <a:r>
              <a:rPr lang="fr-FR" b="1" dirty="0" smtClean="0"/>
              <a:t> II/ </a:t>
            </a:r>
            <a:r>
              <a:rPr lang="fr-FR" dirty="0" smtClean="0"/>
              <a:t>Confrontation du texte avec le tableau « Portrait de Michel Leiris », par Francis Bacon</a:t>
            </a:r>
            <a:endParaRPr lang="fr-FR" dirty="0"/>
          </a:p>
        </p:txBody>
      </p:sp>
      <p:sp>
        <p:nvSpPr>
          <p:cNvPr id="7" name="Rectangle 6"/>
          <p:cNvSpPr/>
          <p:nvPr/>
        </p:nvSpPr>
        <p:spPr>
          <a:xfrm>
            <a:off x="571472" y="4000504"/>
            <a:ext cx="7643866" cy="584775"/>
          </a:xfrm>
          <a:prstGeom prst="rect">
            <a:avLst/>
          </a:prstGeom>
          <a:solidFill>
            <a:schemeClr val="accent6">
              <a:lumMod val="20000"/>
              <a:lumOff val="80000"/>
            </a:schemeClr>
          </a:solidFill>
        </p:spPr>
        <p:txBody>
          <a:bodyPr wrap="square">
            <a:spAutoFit/>
          </a:bodyPr>
          <a:lstStyle/>
          <a:p>
            <a:r>
              <a:rPr lang="fr-FR" sz="1600" dirty="0" smtClean="0"/>
              <a:t>Fidélité du tableau dans son approche même s’il est difficile de reconnaître Leiris dans ce portrait décomposé.</a:t>
            </a:r>
            <a:endParaRPr lang="fr-FR" sz="1600" dirty="0"/>
          </a:p>
        </p:txBody>
      </p:sp>
      <p:sp>
        <p:nvSpPr>
          <p:cNvPr id="8" name="Rectangle 7"/>
          <p:cNvSpPr/>
          <p:nvPr/>
        </p:nvSpPr>
        <p:spPr>
          <a:xfrm>
            <a:off x="571472" y="4786322"/>
            <a:ext cx="4151008" cy="369332"/>
          </a:xfrm>
          <a:prstGeom prst="rect">
            <a:avLst/>
          </a:prstGeom>
        </p:spPr>
        <p:txBody>
          <a:bodyPr wrap="none">
            <a:spAutoFit/>
          </a:bodyPr>
          <a:lstStyle/>
          <a:p>
            <a:pPr>
              <a:buFont typeface="Arial" pitchFamily="34" charset="0"/>
              <a:buChar char="•"/>
            </a:pPr>
            <a:r>
              <a:rPr lang="fr-FR" b="1" dirty="0" smtClean="0"/>
              <a:t> III/ TEXTE 2 : </a:t>
            </a:r>
            <a:r>
              <a:rPr lang="fr-FR" i="1" dirty="0" smtClean="0"/>
              <a:t>Attentat</a:t>
            </a:r>
            <a:r>
              <a:rPr lang="fr-FR" dirty="0" smtClean="0"/>
              <a:t> d’Amélie </a:t>
            </a:r>
            <a:r>
              <a:rPr lang="fr-FR" dirty="0" err="1" smtClean="0"/>
              <a:t>Nothomb</a:t>
            </a:r>
            <a:endParaRPr lang="fr-FR" dirty="0"/>
          </a:p>
        </p:txBody>
      </p:sp>
      <p:sp>
        <p:nvSpPr>
          <p:cNvPr id="9" name="Rectangle 8"/>
          <p:cNvSpPr/>
          <p:nvPr/>
        </p:nvSpPr>
        <p:spPr>
          <a:xfrm>
            <a:off x="428596" y="5072074"/>
            <a:ext cx="8072494" cy="1323439"/>
          </a:xfrm>
          <a:prstGeom prst="rect">
            <a:avLst/>
          </a:prstGeom>
          <a:solidFill>
            <a:schemeClr val="accent6">
              <a:lumMod val="20000"/>
              <a:lumOff val="80000"/>
            </a:schemeClr>
          </a:solidFill>
        </p:spPr>
        <p:txBody>
          <a:bodyPr wrap="square">
            <a:spAutoFit/>
          </a:bodyPr>
          <a:lstStyle/>
          <a:p>
            <a:r>
              <a:rPr lang="fr-FR" sz="1600" dirty="0" smtClean="0"/>
              <a:t>Là encore, le rire est central dans le roman. C’est ici un rire cynique qui dévoile le côté noir du personnage. Contrairement à </a:t>
            </a:r>
            <a:r>
              <a:rPr lang="fr-FR" sz="1600" dirty="0" err="1" smtClean="0"/>
              <a:t>Gwynplaine</a:t>
            </a:r>
            <a:r>
              <a:rPr lang="fr-FR" sz="1600" dirty="0" smtClean="0"/>
              <a:t> qui est porteur "des valeurs du bien", Epiphane est volontairement sadique et se réjouit de la répulsion de l’effroi qu’il provoque chez les autres. La laideur est encore une fois exacerbée et se révèle finalement peu réaliste. Elle sert l’imaginaire de l’auteur et celui du lecteur. L’être et le paraître ne font qu’un.</a:t>
            </a:r>
            <a:endParaRPr lang="fr-FR"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p:nvPr/>
        </p:nvPicPr>
        <p:blipFill>
          <a:blip r:embed="rId2"/>
          <a:srcRect/>
          <a:stretch>
            <a:fillRect/>
          </a:stretch>
        </p:blipFill>
        <p:spPr bwMode="auto">
          <a:xfrm>
            <a:off x="142844" y="142852"/>
            <a:ext cx="2951236" cy="3605841"/>
          </a:xfrm>
          <a:prstGeom prst="rect">
            <a:avLst/>
          </a:prstGeom>
          <a:noFill/>
          <a:ln w="9525">
            <a:noFill/>
            <a:miter lim="800000"/>
            <a:headEnd/>
            <a:tailEnd/>
          </a:ln>
        </p:spPr>
      </p:pic>
      <p:sp>
        <p:nvSpPr>
          <p:cNvPr id="20487" name="Text Box 7"/>
          <p:cNvSpPr txBox="1">
            <a:spLocks noChangeArrowheads="1"/>
          </p:cNvSpPr>
          <p:nvPr/>
        </p:nvSpPr>
        <p:spPr bwMode="auto">
          <a:xfrm>
            <a:off x="0" y="3857628"/>
            <a:ext cx="3082925" cy="285750"/>
          </a:xfrm>
          <a:prstGeom prst="rect">
            <a:avLst/>
          </a:prstGeom>
          <a:solidFill>
            <a:schemeClr val="accent6">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0" i="0" u="none" strike="noStrike" cap="none" normalizeH="0" baseline="0" smtClean="0">
                <a:ln>
                  <a:noFill/>
                </a:ln>
                <a:solidFill>
                  <a:schemeClr val="tx1"/>
                </a:solidFill>
                <a:effectLst/>
                <a:latin typeface="Calibri" pitchFamily="34" charset="0"/>
                <a:cs typeface="Arial" pitchFamily="34" charset="0"/>
              </a:rPr>
              <a:t>Portrait de Michel Leiris peint par Francis Bacon, 1976</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ZoneTexte 16"/>
          <p:cNvSpPr txBox="1"/>
          <p:nvPr/>
        </p:nvSpPr>
        <p:spPr>
          <a:xfrm>
            <a:off x="3214678" y="428604"/>
            <a:ext cx="5715040" cy="2970044"/>
          </a:xfrm>
          <a:prstGeom prst="rect">
            <a:avLst/>
          </a:prstGeom>
          <a:noFill/>
        </p:spPr>
        <p:txBody>
          <a:bodyPr wrap="square" rtlCol="0">
            <a:spAutoFit/>
          </a:bodyPr>
          <a:lstStyle/>
          <a:p>
            <a:r>
              <a:rPr lang="fr-FR" sz="1100" dirty="0" smtClean="0"/>
              <a:t>« Je viens d'avoir trente-quatre ans, la moitié de la vie. Au physique, je suis de taille moyenne, plutôt petit. J'ai des cheveux châtains coupés court afin d'éviter qu'ils ondulent, par crainte aussi que ne se développe une calvitie menaçante. Autant que je puisse en juger, les traits caractéristiques de ma physionomie sont: une nuque très droite, tombant verticalement comme une muraille ou une falaise (...); un front développé, plutôt bossué, aux veines temporales exagérément noueuses et saillantes (...). Mes yeux sont bruns, avec le bord des paupières habituellement enflammé; mon teint est coloré; j'ai honte d'une fâcheuse tendance aux rougeurs et à la peau luisante. Mes mains sont maigres, assez velues, avec des veines très dessinées; mes deux majeurs, incurvés vers le bout, doivent dénoter quelque chose d'assez faible ou d'assez fuyant dans mon caractère. Ma tête est plutôt grosse pour mon corps; j'ai les jambes un peu courtes par rapport à mon torse, les épaules trop étroites relativement aux hanches. Je marche le haut du corps incliné en avant; j'ai tendance, lorsque je suis assis, à me tenir le dos voûté; ma poitrine n'est pas très large et je n'ai guère de muscles. J'aime à me vêtir avec le maximum d'élégance; pourtant, à cause des défauts que je viens de relever dans ma structure et de mes moyens qui, sans que je puisse me dire pauvre, sont plutôt limités, je me juge d'ordinaire profondément inélégant; j'ai horreur de me voir à l'improviste dans une glace car, faute de m'y être préparé, je me trouve à chaque fois d'une laideur humiliante ».</a:t>
            </a:r>
            <a:endParaRPr lang="fr-FR" sz="1100" dirty="0"/>
          </a:p>
        </p:txBody>
      </p:sp>
      <p:sp>
        <p:nvSpPr>
          <p:cNvPr id="18" name="ZoneTexte 17"/>
          <p:cNvSpPr txBox="1"/>
          <p:nvPr/>
        </p:nvSpPr>
        <p:spPr>
          <a:xfrm>
            <a:off x="4071934" y="142852"/>
            <a:ext cx="3643338" cy="369332"/>
          </a:xfrm>
          <a:prstGeom prst="rect">
            <a:avLst/>
          </a:prstGeom>
          <a:noFill/>
        </p:spPr>
        <p:txBody>
          <a:bodyPr wrap="square" rtlCol="0">
            <a:spAutoFit/>
          </a:bodyPr>
          <a:lstStyle/>
          <a:p>
            <a:r>
              <a:rPr lang="fr-FR" dirty="0" smtClean="0"/>
              <a:t>Michel Leiris, </a:t>
            </a:r>
            <a:r>
              <a:rPr lang="fr-FR" i="1" dirty="0" smtClean="0"/>
              <a:t>L’âge d’homme</a:t>
            </a:r>
            <a:endParaRPr lang="fr-FR" i="1" dirty="0"/>
          </a:p>
        </p:txBody>
      </p:sp>
      <p:sp>
        <p:nvSpPr>
          <p:cNvPr id="20491" name="Rectangle 11"/>
          <p:cNvSpPr>
            <a:spLocks noChangeArrowheads="1"/>
          </p:cNvSpPr>
          <p:nvPr/>
        </p:nvSpPr>
        <p:spPr bwMode="auto">
          <a:xfrm>
            <a:off x="142844" y="4214818"/>
            <a:ext cx="8858312" cy="4154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5613" algn="l"/>
              </a:tabLst>
            </a:pPr>
            <a:r>
              <a:rPr kumimoji="0" lang="fr-F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Pourtant, aucun d’entre eux n’avait jamais entendu parler de Victor Hugo. Mais le nom de Quasimodo était si bien trouvé qu’il suffisait de l’entendre pour comprendre.</a:t>
            </a:r>
            <a:endParaRPr kumimoji="0" lang="fr-FR"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20492" name="Rectangle 12"/>
          <p:cNvSpPr>
            <a:spLocks noChangeArrowheads="1"/>
          </p:cNvSpPr>
          <p:nvPr/>
        </p:nvSpPr>
        <p:spPr bwMode="auto">
          <a:xfrm>
            <a:off x="142844" y="4500570"/>
            <a:ext cx="8643998"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5613" algn="l"/>
              </a:tabLst>
            </a:pPr>
            <a:r>
              <a:rPr kumimoji="0" lang="fr-F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On ne m’appela plus autrement.</a:t>
            </a:r>
            <a:endParaRPr kumimoji="0" lang="fr-FR"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5613" algn="l"/>
              </a:tabLst>
            </a:pPr>
            <a:r>
              <a:rPr kumimoji="0" lang="fr-F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Personne ne devait être autorisé à parler de la beauté, à l’exception des horreurs. Je suis l’être le plus laid que j’aie rencontré : je considère donc que j’ai ce droit. C’est un tel privilège que je ne regrette pas mon sort.</a:t>
            </a:r>
            <a:endParaRPr kumimoji="0" lang="fr-FR"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5613" algn="l"/>
              </a:tabLst>
            </a:pPr>
            <a:r>
              <a:rPr kumimoji="0" lang="fr-F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Et puis, il y a une volupté à être hideux. Par exemple, nul n’a autant de plaisir que moi à se balader dans la rue : je scrute les visages des passants, à la recherche de cet instant sacré où j’entrerai dans leur champ de vision – j’adore leurs réactions, j’adore la terreur de l’un, la moue de l’autre, j’adore celui qui détourne le regard tant il est gêné, j’adore la fascination enfantine de ceux qui ne peuvent me lâcher des yeux. Je voudrais leur crier : « Et encore, vous ne voyez que ma figure ! Si vous pouviez contempler mon corps, c’est alors que je vous ferais de l’effet. » </a:t>
            </a:r>
            <a:endParaRPr kumimoji="0" lang="fr-FR"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20493" name="Rectangle 13"/>
          <p:cNvSpPr>
            <a:spLocks noChangeArrowheads="1"/>
          </p:cNvSpPr>
          <p:nvPr/>
        </p:nvSpPr>
        <p:spPr bwMode="auto">
          <a:xfrm>
            <a:off x="142844" y="5572140"/>
            <a:ext cx="885831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5613" algn="l"/>
              </a:tabLst>
            </a:pPr>
            <a:r>
              <a:rPr kumimoji="0" lang="fr-F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Mon visage ressemble à une oreille. Il est concave avec d’absurdes boursouflures de cartilages qui dans les meilleurs des cas, correspondent à des zones où l’on attend un nez une arcade sourcilière, mais qui , le plus souvent ne correspondent à aucun relief facial connu. A la place des yeux, je dispose de deux boutonnières flasques qui sont toujours en train de suppurer. Le blanc de mes globes oculaires est injecté de sang, comme ceux des méchants dans les littératures maoïstes. Des pupilles grisâtres y flottent , tels des poissons morts.</a:t>
            </a:r>
            <a:endParaRPr kumimoji="0" lang="fr-FR" sz="10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5613" algn="l"/>
              </a:tabLst>
            </a:pPr>
            <a:r>
              <a:rPr kumimoji="0" lang="fr-FR"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Ma tignasse évoque ces carpettes an acrylique qui ont l’air sales quand on vient de les laver . Je me raserais certainement le crâne s’il n’était recouvert d’eczéma. Pour un reste de pitié pour mon entourage, j’ai songé à porter la barbe et la moustache. </a:t>
            </a:r>
            <a:r>
              <a:rPr kumimoji="0" lang="fr-FR" sz="1000" b="0" i="1"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fr-FR" sz="1000" b="0" i="0" u="none" strike="noStrike" cap="none" normalizeH="0" baseline="0" dirty="0" smtClean="0">
                <a:ln>
                  <a:noFill/>
                </a:ln>
                <a:solidFill>
                  <a:schemeClr val="tx1"/>
                </a:solidFill>
                <a:effectLst/>
                <a:latin typeface="Arial" pitchFamily="34" charset="0"/>
                <a:cs typeface="Arial" pitchFamily="34" charset="0"/>
              </a:rPr>
              <a:t> </a:t>
            </a:r>
          </a:p>
        </p:txBody>
      </p:sp>
      <p:sp>
        <p:nvSpPr>
          <p:cNvPr id="23" name="Rectangle 22"/>
          <p:cNvSpPr/>
          <p:nvPr/>
        </p:nvSpPr>
        <p:spPr>
          <a:xfrm>
            <a:off x="3286116" y="3643314"/>
            <a:ext cx="5643602" cy="553998"/>
          </a:xfrm>
          <a:prstGeom prst="rect">
            <a:avLst/>
          </a:prstGeom>
        </p:spPr>
        <p:txBody>
          <a:bodyPr wrap="square">
            <a:spAutoFit/>
          </a:bodyPr>
          <a:lstStyle/>
          <a:p>
            <a:pPr lvl="0" fontAlgn="base">
              <a:spcBef>
                <a:spcPct val="0"/>
              </a:spcBef>
              <a:spcAft>
                <a:spcPct val="0"/>
              </a:spcAft>
              <a:tabLst>
                <a:tab pos="455613" algn="l"/>
              </a:tabLst>
            </a:pPr>
            <a:r>
              <a:rPr kumimoji="0" lang="fr-F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 première fois que je me vis dans un miroir, je ris : je ne croyais pas que c’était moi. A présent, quand je regarde mon reflet, je ris : je sais que c’est moi. Et tant de hideur a quelque chose de drôle. </a:t>
            </a:r>
            <a:endParaRPr kumimoji="0" lang="fr-FR"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ZoneTexte 23"/>
          <p:cNvSpPr txBox="1"/>
          <p:nvPr/>
        </p:nvSpPr>
        <p:spPr>
          <a:xfrm>
            <a:off x="4429124" y="3357562"/>
            <a:ext cx="2928958" cy="369332"/>
          </a:xfrm>
          <a:prstGeom prst="rect">
            <a:avLst/>
          </a:prstGeom>
          <a:noFill/>
        </p:spPr>
        <p:txBody>
          <a:bodyPr wrap="square" rtlCol="0">
            <a:spAutoFit/>
          </a:bodyPr>
          <a:lstStyle/>
          <a:p>
            <a:r>
              <a:rPr lang="fr-FR" dirty="0" smtClean="0"/>
              <a:t>Amélie </a:t>
            </a:r>
            <a:r>
              <a:rPr lang="fr-FR" dirty="0" err="1" smtClean="0"/>
              <a:t>Nothomb</a:t>
            </a:r>
            <a:r>
              <a:rPr lang="fr-FR" dirty="0" smtClean="0"/>
              <a:t>, </a:t>
            </a:r>
            <a:r>
              <a:rPr lang="fr-FR" i="1" dirty="0" smtClean="0"/>
              <a:t>Attentat</a:t>
            </a:r>
            <a:endParaRPr lang="fr-FR" i="1" dirty="0"/>
          </a:p>
        </p:txBody>
      </p:sp>
      <p:sp>
        <p:nvSpPr>
          <p:cNvPr id="25" name="Rectangle 24"/>
          <p:cNvSpPr/>
          <p:nvPr/>
        </p:nvSpPr>
        <p:spPr>
          <a:xfrm>
            <a:off x="142844" y="4071942"/>
            <a:ext cx="8429684" cy="253916"/>
          </a:xfrm>
          <a:prstGeom prst="rect">
            <a:avLst/>
          </a:prstGeom>
        </p:spPr>
        <p:txBody>
          <a:bodyPr wrap="square">
            <a:spAutoFit/>
          </a:bodyPr>
          <a:lstStyle/>
          <a:p>
            <a:r>
              <a:rPr kumimoji="0" lang="fr-F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Mon surnom arriva très vite. Je devais avoir six ans quand un gosse me cria , dans la cour : « Quasimodo ! Quasimodo ! »</a:t>
            </a:r>
            <a:endParaRPr lang="fr-FR" sz="1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TotalTime>
  <Words>1311</Words>
  <Application>Microsoft Office PowerPoint</Application>
  <PresentationFormat>Affichage à l'écran (4:3)</PresentationFormat>
  <Paragraphs>135</Paragraphs>
  <Slides>10</Slides>
  <Notes>0</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Thème Office</vt:lpstr>
      <vt:lpstr>Diapositive 1</vt:lpstr>
      <vt:lpstr>Séance 1: Qu'est-ce qu'un portrait?  « Quand tous s'en mêlent » </vt:lpstr>
      <vt:lpstr>Qu'est-ce qu'un portrait? </vt:lpstr>
      <vt:lpstr>Quelques types de portraits en littérature</vt:lpstr>
      <vt:lpstr>Diapositive 5</vt:lpstr>
      <vt:lpstr>Diapositive 6</vt:lpstr>
      <vt:lpstr>Diapositive 7</vt:lpstr>
      <vt:lpstr>Diapositive 8</vt:lpstr>
      <vt:lpstr>Diapositive 9</vt:lpstr>
      <vt:lpstr>Diapositive 10</vt:lpstr>
    </vt:vector>
  </TitlesOfParts>
  <Company>Professeur Lettres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cime</dc:creator>
  <cp:lastModifiedBy>cime</cp:lastModifiedBy>
  <cp:revision>21</cp:revision>
  <dcterms:created xsi:type="dcterms:W3CDTF">2010-12-12T14:46:05Z</dcterms:created>
  <dcterms:modified xsi:type="dcterms:W3CDTF">2010-12-12T17:15:23Z</dcterms:modified>
</cp:coreProperties>
</file>