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9"/>
  </p:notesMasterIdLst>
  <p:sldIdLst>
    <p:sldId id="256" r:id="rId6"/>
    <p:sldId id="266" r:id="rId7"/>
    <p:sldId id="265" r:id="rId8"/>
    <p:sldId id="267" r:id="rId9"/>
    <p:sldId id="264" r:id="rId10"/>
    <p:sldId id="257" r:id="rId11"/>
    <p:sldId id="258" r:id="rId12"/>
    <p:sldId id="259" r:id="rId13"/>
    <p:sldId id="269" r:id="rId14"/>
    <p:sldId id="271" r:id="rId15"/>
    <p:sldId id="272" r:id="rId16"/>
    <p:sldId id="274" r:id="rId17"/>
    <p:sldId id="275" r:id="rId18"/>
    <p:sldId id="278" r:id="rId19"/>
    <p:sldId id="279" r:id="rId20"/>
    <p:sldId id="280" r:id="rId21"/>
    <p:sldId id="283" r:id="rId22"/>
    <p:sldId id="281" r:id="rId23"/>
    <p:sldId id="262" r:id="rId24"/>
    <p:sldId id="284" r:id="rId25"/>
    <p:sldId id="263" r:id="rId26"/>
    <p:sldId id="273" r:id="rId27"/>
    <p:sldId id="28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7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0b66bb76134d08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0b66bb76134d08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b66bb76134d08a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b66bb76134d08a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9c33d7cfd4be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9c33d7cfd4be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9c33d7cfd4bec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9c33d7cfd4bec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c33d7cfd4bec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9c33d7cfd4bec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0B1DB-933C-4FF9-A538-C830DAF03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841ABE-B891-4285-902D-3B2B8C197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4AE810-C3BD-44D1-AD72-DC3B3E262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4BF513-E99F-4685-8130-28F0746B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794202-FF50-4B23-B879-F7AF9663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93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AD406-FC48-46CE-80A0-7BEED70C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D1BE8F-75E2-4224-8BFF-A7D708587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940C6-4EE6-4DC0-91BA-92A11C68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CD282-8FE2-49E4-A3DE-77F092F1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A282D-8A45-406E-A175-B3E9393E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47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E950B-309C-4DFA-BAFD-21E06647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D42DF-72E0-49BC-92FD-821F418A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A8BC3-C5B9-43C7-8263-2ECDDC19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3C9DF2-6D3A-4832-8000-F8E73091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46FE21-AE38-4C75-B018-8BC0CCF0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952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58783-46D3-42E1-AE55-59D23D1C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11B00-DA1E-47C3-9576-8A651CF83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F1B7F9-BB5D-44F6-8B59-DF13BD2E4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240B30-4E39-4B23-AC0C-17F5F1DF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E34ACF-800D-4F0F-9C55-3DC12DE8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735866-2CC8-4D98-A0A0-2832C4EC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206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159A-F3AB-4F90-8197-014ADA05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A29FDC-F3BE-435A-9619-3B99D51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C6523B-7204-4972-BFAB-D391A89DE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4D620D-28DB-4F49-AA5F-0089463DB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8E215E-8E62-4AEF-BDB8-57448F374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E876639-573A-4C08-8027-F568FFE8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E51D55-9DF3-4A07-A201-1382EA1B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FEB7AD-BEE0-4939-BEF3-BC4F3355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259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BB8AD-7DCC-4F97-B771-E9BD3549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A7896D-F528-49B2-952D-90391D52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EA72B6-0687-4439-933E-A4473046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5D4E84-AAF7-4AF7-9E5D-4D384B6A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20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0631EB-2419-436A-9517-F41A7223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18C09B-D892-47FE-8B50-5CBA3BE9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9D204A-1F31-43C5-A5C7-DEB7C670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176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FCD88-2615-4880-8578-C40F914C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5A90E-2FD4-408C-ABB8-34D2B4A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1050B6-39CE-423B-827C-3528D6708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92D294-33D2-4F14-9C19-0DB52F00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1A0A7E-0F8C-4223-8808-D1E286EB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A1EDD-04AB-4C57-8D75-12FB59A6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04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08E30-1FAF-42A3-820F-B8CCBE4E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BBC115-EA2B-48D5-A851-B2C4D8D3D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9F846A-A69F-46FF-A7E7-94FEE9677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0E4C6E-D8F4-4532-BF13-DDDEB572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ABAD9F-32D7-4283-B41B-E3D233DB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E2E997-99A5-463D-927F-0AF33AB8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02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569D1-1B24-4B97-92A1-0F0E5074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6143E4-7DF1-4660-A420-A080CCC20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ABA9BB-DDEA-411E-8B4E-DC56F94B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B512B-131B-4D44-8750-C40ED33E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363A1-B103-4023-80E0-00C11B07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99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FC798E-BD8D-4F3D-BE6A-DA09562C0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65BF16-6650-4785-8D8F-786E4AAD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29CC07-AFBC-42DC-A271-3D3C5B84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C23D4-E932-402F-9D53-240CA672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82ACD-E258-4634-9BB5-08CD3941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313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0B1DB-933C-4FF9-A538-C830DAF03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841ABE-B891-4285-902D-3B2B8C197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4AE810-C3BD-44D1-AD72-DC3B3E262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4BF513-E99F-4685-8130-28F0746B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794202-FF50-4B23-B879-F7AF9663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310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AD406-FC48-46CE-80A0-7BEED70C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D1BE8F-75E2-4224-8BFF-A7D708587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940C6-4EE6-4DC0-91BA-92A11C68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CD282-8FE2-49E4-A3DE-77F092F1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A282D-8A45-406E-A175-B3E9393E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257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E950B-309C-4DFA-BAFD-21E06647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D42DF-72E0-49BC-92FD-821F418A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A8BC3-C5B9-43C7-8263-2ECDDC19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3C9DF2-6D3A-4832-8000-F8E73091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46FE21-AE38-4C75-B018-8BC0CCF0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418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58783-46D3-42E1-AE55-59D23D1C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11B00-DA1E-47C3-9576-8A651CF83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F1B7F9-BB5D-44F6-8B59-DF13BD2E4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240B30-4E39-4B23-AC0C-17F5F1DF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E34ACF-800D-4F0F-9C55-3DC12DE8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735866-2CC8-4D98-A0A0-2832C4EC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639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159A-F3AB-4F90-8197-014ADA05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A29FDC-F3BE-435A-9619-3B99D51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C6523B-7204-4972-BFAB-D391A89DE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4D620D-28DB-4F49-AA5F-0089463DB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8E215E-8E62-4AEF-BDB8-57448F374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E876639-573A-4C08-8027-F568FFE8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E51D55-9DF3-4A07-A201-1382EA1B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FEB7AD-BEE0-4939-BEF3-BC4F3355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4728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BB8AD-7DCC-4F97-B771-E9BD3549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A7896D-F528-49B2-952D-90391D52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EA72B6-0687-4439-933E-A4473046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5D4E84-AAF7-4AF7-9E5D-4D384B6A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918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0631EB-2419-436A-9517-F41A7223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18C09B-D892-47FE-8B50-5CBA3BE9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9D204A-1F31-43C5-A5C7-DEB7C670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736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FCD88-2615-4880-8578-C40F914C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5A90E-2FD4-408C-ABB8-34D2B4A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1050B6-39CE-423B-827C-3528D6708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92D294-33D2-4F14-9C19-0DB52F00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1A0A7E-0F8C-4223-8808-D1E286EB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A1EDD-04AB-4C57-8D75-12FB59A6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976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08E30-1FAF-42A3-820F-B8CCBE4E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BBC115-EA2B-48D5-A851-B2C4D8D3D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9F846A-A69F-46FF-A7E7-94FEE9677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0E4C6E-D8F4-4532-BF13-DDDEB572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ABAD9F-32D7-4283-B41B-E3D233DB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E2E997-99A5-463D-927F-0AF33AB8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082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569D1-1B24-4B97-92A1-0F0E5074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6143E4-7DF1-4660-A420-A080CCC20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ABA9BB-DDEA-411E-8B4E-DC56F94B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B512B-131B-4D44-8750-C40ED33E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363A1-B103-4023-80E0-00C11B07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01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FC798E-BD8D-4F3D-BE6A-DA09562C0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65BF16-6650-4785-8D8F-786E4AAD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29CC07-AFBC-42DC-A271-3D3C5B84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C23D4-E932-402F-9D53-240CA672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82ACD-E258-4634-9BB5-08CD3941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435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0B1DB-933C-4FF9-A538-C830DAF03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0841ABE-B891-4285-902D-3B2B8C1971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4AE810-C3BD-44D1-AD72-DC3B3E262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4BF513-E99F-4685-8130-28F0746B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794202-FF50-4B23-B879-F7AF9663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98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AD406-FC48-46CE-80A0-7BEED70C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D1BE8F-75E2-4224-8BFF-A7D708587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940C6-4EE6-4DC0-91BA-92A11C68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CD282-8FE2-49E4-A3DE-77F092F1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CA282D-8A45-406E-A175-B3E9393E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1833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6E950B-309C-4DFA-BAFD-21E06647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FD42DF-72E0-49BC-92FD-821F418A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A8BC3-C5B9-43C7-8263-2ECDDC19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3C9DF2-6D3A-4832-8000-F8E73091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46FE21-AE38-4C75-B018-8BC0CCF0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905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858783-46D3-42E1-AE55-59D23D1C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C11B00-DA1E-47C3-9576-8A651CF83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F1B7F9-BB5D-44F6-8B59-DF13BD2E4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240B30-4E39-4B23-AC0C-17F5F1DF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E34ACF-800D-4F0F-9C55-3DC12DE83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735866-2CC8-4D98-A0A0-2832C4EC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87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159A-F3AB-4F90-8197-014ADA05C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A29FDC-F3BE-435A-9619-3B99D51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BC6523B-7204-4972-BFAB-D391A89DE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4D620D-28DB-4F49-AA5F-0089463DBC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B8E215E-8E62-4AEF-BDB8-57448F374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E876639-573A-4C08-8027-F568FFE8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CE51D55-9DF3-4A07-A201-1382EA1B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FEB7AD-BEE0-4939-BEF3-BC4F33554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514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BB8AD-7DCC-4F97-B771-E9BD3549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A7896D-F528-49B2-952D-90391D52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EA72B6-0687-4439-933E-A4473046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5D4E84-AAF7-4AF7-9E5D-4D384B6A5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31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40631EB-2419-436A-9517-F41A7223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18C09B-D892-47FE-8B50-5CBA3BE9D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9D204A-1F31-43C5-A5C7-DEB7C6706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44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FCD88-2615-4880-8578-C40F914CD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45A90E-2FD4-408C-ABB8-34D2B4AF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1050B6-39CE-423B-827C-3528D6708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92D294-33D2-4F14-9C19-0DB52F00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1A0A7E-0F8C-4223-8808-D1E286EB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0A1EDD-04AB-4C57-8D75-12FB59A69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49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B08E30-1FAF-42A3-820F-B8CCBE4E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BBBC115-EA2B-48D5-A851-B2C4D8D3D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9F846A-A69F-46FF-A7E7-94FEE9677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0E4C6E-D8F4-4532-BF13-DDDEB572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ABAD9F-32D7-4283-B41B-E3D233DB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E2E997-99A5-463D-927F-0AF33AB8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65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569D1-1B24-4B97-92A1-0F0E5074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26143E4-7DF1-4660-A420-A080CCC20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ABA9BB-DDEA-411E-8B4E-DC56F94BA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B512B-131B-4D44-8750-C40ED33EF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C363A1-B103-4023-80E0-00C11B07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2447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FC798E-BD8D-4F3D-BE6A-DA09562C07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65BF16-6650-4785-8D8F-786E4AAD2A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29CC07-AFBC-42DC-A271-3D3C5B84B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C23D4-E932-402F-9D53-240CA672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182ACD-E258-4634-9BB5-08CD3941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0326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C2AF7D-EF61-4DC2-AC58-C53D64F0C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B23CE3-0BD4-4DB7-B2F0-9AC612AF7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51692C-ECDD-44B7-A932-8751E5694A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D0340-748C-49FA-B2F1-3AF46095DC2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1417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FED54C-68D7-4EAD-A38F-E282FAF917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22B912-C33E-4E7B-9A0F-B4CC04DEC9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F1B550-AC81-48F9-A6E5-9AC5575B82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FE401-FC32-424A-9EA7-4741A02090A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38968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27A476-A32B-4CD6-9FE1-BB1F27149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0A169C-415B-460F-9944-4FBBB5B0E6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7C1759-95FD-4299-BB98-CECBB2D81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2A670-F180-42D1-BDC8-285FBB02392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4778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9C961-7E9A-4FD5-83BC-E14D57316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52A93D-39E4-4E1F-AC9B-E1BE297DD5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FAABA3-6E5B-44B6-9D27-475A6E3BFA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E7ACA5-DF1A-477B-9991-E061E8CCEA9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80206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52C342-89F8-407F-8664-62471C7A90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3D0CE2-5999-494B-9B44-4947461B2F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58C0E7A-D98E-4FA2-9350-6129BE7DA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72551-F889-4AA2-B30B-560617BC0AB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2204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12A7B93-0E86-4B29-8816-66982D766F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497F2B7-3247-44B8-8B39-211EB60CB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A5C4E51-71CA-4E3D-B5D1-64C76FF67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EFB46-D11F-4E28-99C1-270B06152F3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82473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193000-F896-448D-99AC-87BDD1A511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2EBAE8-E150-4FBC-B827-881F18B6E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B103446-1B04-4B78-8E16-E3A55F0F6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74E7DB-1D1A-4DA0-84FA-3A30962FC8A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9804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7B4E50-1961-453E-B584-6944725EE3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F9A357-1E86-4F74-9A4C-7CF70D72A7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C0D0FE-3EE9-455D-A34B-1B6BF0CC8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22F93-F507-44FC-9792-39CA9DC5C31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650671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6016EC-8E82-4089-8E32-D83CB781A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7E197-FBA5-4FF2-B6A7-888F31C4CC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92A57B-3A7F-40C3-BBBF-BB73376704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B0160-5053-47E2-A7C9-ABDDC9577CD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256569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12C3DA-58C4-4B35-8184-9B322F92F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F4C717-3DE2-4B1A-BD3A-3A0C29B2C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1C27BB-E28D-4871-85C3-C799DEA561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36183D-0FBD-4C03-B16C-9512BC09DE0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857407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1AB7F9-2A1F-4111-A97C-785A171C7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829EB8-8D65-46D4-9795-155FA7151F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EFBE55-BF63-48B7-89EF-F56D75AD06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E81A3D-5608-42AE-857C-0C2B5575D17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7376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6AAFB2-05B3-42A2-AA77-7889DEF8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D62E00-8150-44E4-BA34-027D78A4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C85758-9533-4A8F-BFE5-5AD3E1869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E66182-99BD-4D5F-9BD0-DE5124673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A7016-5F08-4A2A-9C5B-F7942CED7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65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6AAFB2-05B3-42A2-AA77-7889DEF8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D62E00-8150-44E4-BA34-027D78A4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C85758-9533-4A8F-BFE5-5AD3E1869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E66182-99BD-4D5F-9BD0-DE5124673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A7016-5F08-4A2A-9C5B-F7942CED7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71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86AAFB2-05B3-42A2-AA77-7889DEF8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D62E00-8150-44E4-BA34-027D78A4E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C85758-9533-4A8F-BFE5-5AD3E1869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81C5F-BE25-46E2-B2FE-C6815FA4EC85}" type="datetimeFigureOut">
              <a:rPr lang="fr-FR" smtClean="0"/>
              <a:t>04/12/2022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E66182-99BD-4D5F-9BD0-DE5124673D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3A7016-5F08-4A2A-9C5B-F7942CED7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1802-E15C-4C4E-B6C6-6C148B7E72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68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EBE9A4-CCFB-4715-8D0D-04DA2851EF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7271F65-6886-4934-9F48-9DC70E0C3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09A09AE-7610-4566-92B7-7EB4C3F2C0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D09B675-D478-4B9F-A6AC-B3DBD6C9F8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BDD2DFD-77A0-4073-BB64-41125C0DF6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13CDBC46-1BFF-413C-B3B0-A1A71B44697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1582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Musée,Musées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Option histoire des arts Terminale 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Propositions de séquences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Laurence Ritz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Lycée Frédéric Mistral Fresnes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920241" y="3174274"/>
            <a:ext cx="4207590" cy="1969226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4428308" cy="3304795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4E8F198-485B-4288-A582-433AD60C7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9" r="4576"/>
          <a:stretch/>
        </p:blipFill>
        <p:spPr>
          <a:xfrm>
            <a:off x="1" y="7"/>
            <a:ext cx="4260823" cy="3113933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F487CD-12E1-448E-9524-4C35EBF4F620}"/>
              </a:ext>
            </a:extLst>
          </p:cNvPr>
          <p:cNvSpPr txBox="1"/>
          <p:nvPr/>
        </p:nvSpPr>
        <p:spPr>
          <a:xfrm>
            <a:off x="4715694" y="145997"/>
            <a:ext cx="4009305" cy="319061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25000" lnSpcReduction="20000"/>
          </a:bodyPr>
          <a:lstStyle/>
          <a:p>
            <a:pPr indent="-171450" defTabSz="685800">
              <a:lnSpc>
                <a:spcPct val="17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 Le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institution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permanente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sans but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lucratif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au service de la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société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de son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développement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ouverte au public, qui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acquiert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conserve,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étudie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expose et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transmet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patrimoine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matériel et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immatériel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l'humanité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de son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environnement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à des fins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d'études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d'éducation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de </a:t>
            </a:r>
            <a:r>
              <a:rPr lang="en-US" sz="6400" kern="1200" dirty="0" err="1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délectation</a:t>
            </a:r>
            <a:r>
              <a:rPr lang="en-US" sz="6400" kern="1200" dirty="0">
                <a:solidFill>
                  <a:schemeClr val="tx1"/>
                </a:solidFill>
                <a:highlight>
                  <a:srgbClr val="00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 »</a:t>
            </a:r>
          </a:p>
          <a:p>
            <a:pPr indent="-171450" defTabSz="685800">
              <a:lnSpc>
                <a:spcPct val="17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64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Définition</a:t>
            </a:r>
            <a:r>
              <a:rPr lang="en-US" sz="6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2007 </a:t>
            </a:r>
          </a:p>
          <a:p>
            <a:pPr indent="-171450" defTabSz="685800">
              <a:lnSpc>
                <a:spcPct val="17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64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Développée</a:t>
            </a:r>
            <a:r>
              <a:rPr lang="en-US" sz="6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4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sz="6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 (</a:t>
            </a:r>
            <a:r>
              <a:rPr lang="en-US" sz="64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termes</a:t>
            </a:r>
            <a:r>
              <a:rPr lang="en-US" sz="6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nouveaux :“</a:t>
            </a:r>
            <a:r>
              <a:rPr lang="en-US" sz="6400" b="1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inclusif</a:t>
            </a:r>
            <a:r>
              <a:rPr lang="en-US" sz="6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“divertissement”…)</a:t>
            </a:r>
            <a:endParaRPr lang="en-US" sz="2900" b="1" kern="12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  <a:p>
            <a:pPr indent="-171450" defTabSz="685800">
              <a:lnSpc>
                <a:spcPct val="17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125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0198C1-9A55-4650-990A-9D8C31C57F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13" r="-3" b="-3"/>
          <a:stretch/>
        </p:blipFill>
        <p:spPr>
          <a:xfrm>
            <a:off x="542825" y="2837314"/>
            <a:ext cx="3861692" cy="1806893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9678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656" y="0"/>
            <a:ext cx="7824687" cy="51435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1206" y="0"/>
            <a:ext cx="7441587" cy="51435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CF3DD47-579F-40A5-B2FB-ED9DBDAC9689}"/>
              </a:ext>
            </a:extLst>
          </p:cNvPr>
          <p:cNvSpPr txBox="1"/>
          <p:nvPr/>
        </p:nvSpPr>
        <p:spPr>
          <a:xfrm>
            <a:off x="851207" y="414938"/>
            <a:ext cx="6668618" cy="407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missions </a:t>
            </a:r>
            <a:r>
              <a:rPr lang="en-US" sz="23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clés</a:t>
            </a:r>
            <a:r>
              <a:rPr lang="en-US" sz="23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 </a:t>
            </a:r>
            <a:r>
              <a:rPr lang="en-US" sz="23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</a:t>
            </a:r>
            <a:r>
              <a:rPr lang="en-US" sz="23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</a:t>
            </a:r>
            <a:r>
              <a:rPr lang="en-US" sz="23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quelques</a:t>
            </a:r>
            <a:r>
              <a:rPr lang="en-US" sz="23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points </a:t>
            </a:r>
            <a:r>
              <a:rPr lang="en-US" sz="2300" b="1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clés</a:t>
            </a:r>
            <a:r>
              <a:rPr lang="en-US" sz="23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endParaRPr lang="en-US" sz="23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derrière la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variété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il y a un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statut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administratif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des structures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institutionnelles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identiques</a:t>
            </a:r>
            <a:endParaRPr lang="en-US" sz="23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Sans but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lucratif</a:t>
            </a: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le but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n’est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pas commercial …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à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dissocier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rentabilté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pas rentable ?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L’aspect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économique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touristique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l’exportation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 service du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développement</a:t>
            </a: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société</a:t>
            </a: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indispensable ?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Événement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festif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.et convivial : La Nuit Blanche des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 1 er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Octobre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Voir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aussi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 missions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d’insertion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publics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spécifiques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Conserve, expose,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Transmet</a:t>
            </a: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le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courroie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transmission , un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relais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entre les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générations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 les époques, les cultures . Il contribute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aussi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au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sauvetage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oeuvres.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Patrimoine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qu’on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nous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lègue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..les chefs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d’œuvre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la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mémoire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l’identité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..  Et le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 fascination, vols , spoliation , restitutions…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,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société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politique ,puissance,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histoire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démocratisation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éducation</a:t>
            </a: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300" kern="1200" dirty="0" err="1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délectation</a:t>
            </a:r>
            <a:r>
              <a:rPr lang="en-US" sz="2300" kern="1200" dirty="0">
                <a:solidFill>
                  <a:schemeClr val="tx1"/>
                </a:solidFill>
                <a:highlight>
                  <a:srgbClr val="FF00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des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connaissances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des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émotions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le </a:t>
            </a:r>
            <a:r>
              <a:rPr lang="en-US" sz="230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plaisir</a:t>
            </a:r>
            <a:r>
              <a:rPr lang="en-US" sz="23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esthétique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428768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5DBA16-6521-459B-8534-ED2095A36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33" y="1871662"/>
            <a:ext cx="8572500" cy="327183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1737BF-1DCA-4A87-9A42-ED25FFF7916E}"/>
              </a:ext>
            </a:extLst>
          </p:cNvPr>
          <p:cNvSpPr txBox="1"/>
          <p:nvPr/>
        </p:nvSpPr>
        <p:spPr>
          <a:xfrm>
            <a:off x="653143" y="308225"/>
            <a:ext cx="786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Séquence 3 –Exposer les œuvres au  musée : la scénographie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C21929A-3B06-4A59-8AB0-01CA5EB1DEF5}"/>
              </a:ext>
            </a:extLst>
          </p:cNvPr>
          <p:cNvSpPr txBox="1"/>
          <p:nvPr/>
        </p:nvSpPr>
        <p:spPr>
          <a:xfrm rot="10800000" flipH="1" flipV="1">
            <a:off x="230522" y="634781"/>
            <a:ext cx="710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Museum d’histoire naturelle- Grande Galerie de l’évolution </a:t>
            </a:r>
          </a:p>
          <a:p>
            <a:pPr defTabSz="685800">
              <a:buClrTx/>
            </a:pPr>
            <a:r>
              <a:rPr lang="fr-FR" sz="18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La spatialisation et l’orientation des objets (animaux taxidermisés)</a:t>
            </a:r>
          </a:p>
        </p:txBody>
      </p:sp>
    </p:spTree>
    <p:extLst>
      <p:ext uri="{BB962C8B-B14F-4D97-AF65-F5344CB8AC3E}">
        <p14:creationId xmlns:p14="http://schemas.microsoft.com/office/powerpoint/2010/main" val="1841361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A7E392-AC4C-4592-A135-F58ACCC6BB09}"/>
              </a:ext>
            </a:extLst>
          </p:cNvPr>
          <p:cNvSpPr txBox="1"/>
          <p:nvPr/>
        </p:nvSpPr>
        <p:spPr>
          <a:xfrm>
            <a:off x="628649" y="3321000"/>
            <a:ext cx="4607720" cy="1050300"/>
          </a:xfrm>
          <a:prstGeom prst="rect">
            <a:avLst/>
          </a:prstGeom>
        </p:spPr>
        <p:txBody>
          <a:bodyPr vert="horz" wrap="square" lIns="68580" tIns="34290" rIns="68580" bIns="34290" rtlCol="0" anchor="b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2325" b="1" kern="1200" dirty="0">
                <a:solidFill>
                  <a:prstClr val="white"/>
                </a:solidFill>
                <a:latin typeface="Calibri Light"/>
                <a:ea typeface="+mn-ea"/>
                <a:cs typeface="+mn-cs"/>
              </a:rPr>
              <a:t>Exposition </a:t>
            </a:r>
            <a:r>
              <a:rPr lang="en-US" sz="2325" b="1" i="1" kern="1200" dirty="0" err="1">
                <a:solidFill>
                  <a:prstClr val="white"/>
                </a:solidFill>
                <a:latin typeface="Calibri Light"/>
                <a:ea typeface="+mn-ea"/>
                <a:cs typeface="+mn-cs"/>
              </a:rPr>
              <a:t>Soleils</a:t>
            </a:r>
            <a:r>
              <a:rPr lang="en-US" sz="2325" b="1" i="1" kern="1200" dirty="0">
                <a:solidFill>
                  <a:prstClr val="white"/>
                </a:solidFill>
                <a:latin typeface="Calibri Light"/>
                <a:ea typeface="+mn-ea"/>
                <a:cs typeface="+mn-cs"/>
              </a:rPr>
              <a:t> Noirs </a:t>
            </a:r>
            <a:r>
              <a:rPr lang="en-US" sz="2325" b="1" kern="1200" dirty="0">
                <a:solidFill>
                  <a:prstClr val="white"/>
                </a:solidFill>
                <a:latin typeface="Calibri Light"/>
                <a:ea typeface="+mn-ea"/>
                <a:cs typeface="+mn-cs"/>
              </a:rPr>
              <a:t>Louvre Lens , 2021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413B86-7B3D-416F-A8B5-A7E492672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37"/>
          <a:stretch/>
        </p:blipFill>
        <p:spPr>
          <a:xfrm>
            <a:off x="4643434" y="-1"/>
            <a:ext cx="4500563" cy="2991021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646744"/>
            <a:ext cx="9144000" cy="567876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38EBD38-D006-4FE5-800A-89C6E37FC046}"/>
              </a:ext>
            </a:extLst>
          </p:cNvPr>
          <p:cNvSpPr txBox="1"/>
          <p:nvPr/>
        </p:nvSpPr>
        <p:spPr>
          <a:xfrm>
            <a:off x="1502797" y="1017767"/>
            <a:ext cx="26516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dialogue des </a:t>
            </a:r>
            <a:r>
              <a:rPr lang="fr-FR" dirty="0" err="1">
                <a:solidFill>
                  <a:schemeClr val="bg1"/>
                </a:solidFill>
              </a:rPr>
              <a:t>oeuvres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L’impact des couleurs sombres</a:t>
            </a:r>
          </a:p>
        </p:txBody>
      </p:sp>
    </p:spTree>
    <p:extLst>
      <p:ext uri="{BB962C8B-B14F-4D97-AF65-F5344CB8AC3E}">
        <p14:creationId xmlns:p14="http://schemas.microsoft.com/office/powerpoint/2010/main" val="2953452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84DC4E9-CFC9-435F-8425-0A689F22C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85" y="137701"/>
            <a:ext cx="7306712" cy="486809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21295C-2B63-458D-9439-E9ACF2CE2C59}"/>
              </a:ext>
            </a:extLst>
          </p:cNvPr>
          <p:cNvSpPr txBox="1"/>
          <p:nvPr/>
        </p:nvSpPr>
        <p:spPr>
          <a:xfrm flipH="1">
            <a:off x="429921" y="1237129"/>
            <a:ext cx="1068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Ombres et reflets</a:t>
            </a:r>
          </a:p>
        </p:txBody>
      </p:sp>
    </p:spTree>
    <p:extLst>
      <p:ext uri="{BB962C8B-B14F-4D97-AF65-F5344CB8AC3E}">
        <p14:creationId xmlns:p14="http://schemas.microsoft.com/office/powerpoint/2010/main" val="1217425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>
            <a:extLst>
              <a:ext uri="{FF2B5EF4-FFF2-40B4-BE49-F238E27FC236}">
                <a16:creationId xmlns:a16="http://schemas.microsoft.com/office/drawing/2014/main" id="{052CEFB0-9CC7-4145-8BCC-426D74A81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06" y="863217"/>
            <a:ext cx="2528046" cy="912159"/>
          </a:xfrm>
        </p:spPr>
        <p:txBody>
          <a:bodyPr/>
          <a:lstStyle/>
          <a:p>
            <a:pPr eaLnBrk="1" hangingPunct="1"/>
            <a:br>
              <a:rPr lang="fr-FR" altLang="fr-FR" sz="2000" dirty="0"/>
            </a:br>
            <a:br>
              <a:rPr lang="fr-FR" altLang="fr-FR" sz="2000" dirty="0"/>
            </a:br>
            <a:r>
              <a:rPr lang="fr-FR" altLang="fr-FR" sz="2000" dirty="0"/>
              <a:t>Exposition </a:t>
            </a:r>
            <a:br>
              <a:rPr lang="fr-FR" altLang="fr-FR" sz="2000" dirty="0"/>
            </a:br>
            <a:r>
              <a:rPr lang="fr-FR" altLang="fr-FR" sz="2000" i="1" dirty="0"/>
              <a:t>Les Impressionnistes et la  mode,</a:t>
            </a:r>
            <a:br>
              <a:rPr lang="fr-FR" altLang="fr-FR" sz="2000" i="1" dirty="0"/>
            </a:br>
            <a:r>
              <a:rPr lang="fr-FR" altLang="fr-FR" sz="2000" i="1" dirty="0"/>
              <a:t> 2012 </a:t>
            </a:r>
            <a:br>
              <a:rPr lang="fr-FR" altLang="fr-FR" sz="2000" i="1" dirty="0"/>
            </a:br>
            <a:r>
              <a:rPr lang="fr-FR" altLang="fr-FR" sz="2000" dirty="0"/>
              <a:t>muse d’Orsay</a:t>
            </a:r>
            <a:br>
              <a:rPr lang="fr-FR" altLang="fr-FR" dirty="0"/>
            </a:br>
            <a:r>
              <a:rPr lang="fr-FR" altLang="fr-FR" sz="2000" dirty="0"/>
              <a:t>Le rôle des socles,  des vitrines et des objets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4BCC8BA0-2E3D-476B-A604-55793B2D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63" y="456234"/>
            <a:ext cx="6166577" cy="423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>
            <a:extLst>
              <a:ext uri="{FF2B5EF4-FFF2-40B4-BE49-F238E27FC236}">
                <a16:creationId xmlns:a16="http://schemas.microsoft.com/office/drawing/2014/main" id="{BD46F63B-9114-47EC-B766-BFC143E6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80622"/>
            <a:ext cx="2482060" cy="811788"/>
          </a:xfrm>
        </p:spPr>
        <p:txBody>
          <a:bodyPr/>
          <a:lstStyle/>
          <a:p>
            <a:pPr eaLnBrk="1" hangingPunct="1"/>
            <a:r>
              <a:rPr lang="fr-FR" altLang="fr-FR" sz="2400" dirty="0"/>
              <a:t>La création d’ambiances par le papier peint et le tableau</a:t>
            </a: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DA92515F-6602-4431-B428-E1212BDA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060" y="346472"/>
            <a:ext cx="6486525" cy="445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397A0-83DD-47EA-AAE6-FB3533FC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86" y="783771"/>
            <a:ext cx="2389734" cy="279457"/>
          </a:xfrm>
        </p:spPr>
        <p:txBody>
          <a:bodyPr/>
          <a:lstStyle/>
          <a:p>
            <a:r>
              <a:rPr lang="fr-FR" sz="2000" dirty="0"/>
              <a:t>Une véritable mise en scène de l’exposition par le scénographe </a:t>
            </a:r>
            <a:br>
              <a:rPr lang="fr-FR" sz="2000" dirty="0"/>
            </a:br>
            <a:r>
              <a:rPr lang="fr-FR" sz="2000" dirty="0"/>
              <a:t>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40076F7-6892-4ACF-A51C-48D421BD1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7633" y="327023"/>
            <a:ext cx="6284774" cy="41863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3CDD35-98DA-4A7E-A8FB-57306989F7D0}"/>
              </a:ext>
            </a:extLst>
          </p:cNvPr>
          <p:cNvSpPr txBox="1"/>
          <p:nvPr/>
        </p:nvSpPr>
        <p:spPr>
          <a:xfrm>
            <a:off x="422623" y="1741397"/>
            <a:ext cx="21668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lecture de Robert </a:t>
            </a:r>
            <a:r>
              <a:rPr lang="fr-FR" sz="2000" dirty="0" err="1"/>
              <a:t>Carsen</a:t>
            </a: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Le lien avec l’importance du  spectacle et du regard dans la société au XIXe siècle.   </a:t>
            </a:r>
          </a:p>
        </p:txBody>
      </p:sp>
    </p:spTree>
    <p:extLst>
      <p:ext uri="{BB962C8B-B14F-4D97-AF65-F5344CB8AC3E}">
        <p14:creationId xmlns:p14="http://schemas.microsoft.com/office/powerpoint/2010/main" val="285170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>
            <a:extLst>
              <a:ext uri="{FF2B5EF4-FFF2-40B4-BE49-F238E27FC236}">
                <a16:creationId xmlns:a16="http://schemas.microsoft.com/office/drawing/2014/main" id="{202DAEE1-F750-48E6-B4EC-F3E2C222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52" y="789965"/>
            <a:ext cx="2305811" cy="857250"/>
          </a:xfrm>
        </p:spPr>
        <p:txBody>
          <a:bodyPr/>
          <a:lstStyle/>
          <a:p>
            <a:pPr eaLnBrk="1" hangingPunct="1"/>
            <a:r>
              <a:rPr lang="fr-FR" altLang="fr-FR" sz="1800" dirty="0"/>
              <a:t>Questions</a:t>
            </a:r>
            <a:r>
              <a:rPr lang="fr-FR" altLang="fr-FR" dirty="0"/>
              <a:t> </a:t>
            </a:r>
            <a:r>
              <a:rPr lang="fr-FR" altLang="fr-FR" sz="2000" dirty="0"/>
              <a:t>posées par la scénographie immersive 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2E0445F1-2B07-40F8-950F-2898316D1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11" y="300367"/>
            <a:ext cx="6673717" cy="457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25" y="184417"/>
            <a:ext cx="7631526" cy="4774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E8AD8D8E-580A-49F8-A9DC-3F127377E199}"/>
              </a:ext>
            </a:extLst>
          </p:cNvPr>
          <p:cNvSpPr/>
          <p:nvPr/>
        </p:nvSpPr>
        <p:spPr>
          <a:xfrm>
            <a:off x="6293820" y="535086"/>
            <a:ext cx="2619911" cy="2434975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87B725-137B-4D7A-AF16-2A9144D8E4DB}"/>
              </a:ext>
            </a:extLst>
          </p:cNvPr>
          <p:cNvSpPr txBox="1"/>
          <p:nvPr/>
        </p:nvSpPr>
        <p:spPr>
          <a:xfrm>
            <a:off x="6904234" y="1148137"/>
            <a:ext cx="12980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Qu’est-ce qu’un musée ?</a:t>
            </a:r>
          </a:p>
          <a:p>
            <a:pPr defTabSz="685800">
              <a:buClrTx/>
            </a:pPr>
            <a:r>
              <a:rPr lang="fr-FR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Quel est leur nombre  ?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48AC7F-7387-40A8-833D-3B9E3B096AB7}"/>
              </a:ext>
            </a:extLst>
          </p:cNvPr>
          <p:cNvSpPr/>
          <p:nvPr/>
        </p:nvSpPr>
        <p:spPr>
          <a:xfrm>
            <a:off x="290245" y="196039"/>
            <a:ext cx="3760342" cy="311307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350" kern="1200" dirty="0">
                <a:solidFill>
                  <a:prstClr val="white"/>
                </a:solidFill>
                <a:latin typeface="Calibri"/>
              </a:rPr>
              <a:t>Q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8F9AB7-DE40-463B-884B-2E0E4706BBBD}"/>
              </a:ext>
            </a:extLst>
          </p:cNvPr>
          <p:cNvSpPr txBox="1"/>
          <p:nvPr/>
        </p:nvSpPr>
        <p:spPr>
          <a:xfrm>
            <a:off x="477749" y="1579652"/>
            <a:ext cx="348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Une bonne visite au musée, c’est …..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BE8445F-74A3-427F-A151-102478CFC24D}"/>
              </a:ext>
            </a:extLst>
          </p:cNvPr>
          <p:cNvSpPr/>
          <p:nvPr/>
        </p:nvSpPr>
        <p:spPr>
          <a:xfrm flipV="1">
            <a:off x="3933333" y="2811643"/>
            <a:ext cx="4268912" cy="2080517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fr-FR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AE7D9C-7308-46F8-9EFA-DB28C842AABF}"/>
              </a:ext>
            </a:extLst>
          </p:cNvPr>
          <p:cNvSpPr txBox="1"/>
          <p:nvPr/>
        </p:nvSpPr>
        <p:spPr>
          <a:xfrm flipH="1">
            <a:off x="5078002" y="3174715"/>
            <a:ext cx="2735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Quels sont les rôles et les missions des musées ?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2953406-3B70-446F-9E43-D2E389D5BB9C}"/>
              </a:ext>
            </a:extLst>
          </p:cNvPr>
          <p:cNvSpPr/>
          <p:nvPr/>
        </p:nvSpPr>
        <p:spPr>
          <a:xfrm>
            <a:off x="4086548" y="803083"/>
            <a:ext cx="2013735" cy="1614782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1800" kern="1200" dirty="0">
                <a:solidFill>
                  <a:prstClr val="black"/>
                </a:solidFill>
                <a:latin typeface="Calibri"/>
              </a:rPr>
              <a:t>A  quand remontent les musées ?</a:t>
            </a:r>
            <a:r>
              <a:rPr lang="fr-FR" sz="1800" kern="12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C6F9E-A30A-423C-9B97-69D18A62E375}"/>
              </a:ext>
            </a:extLst>
          </p:cNvPr>
          <p:cNvSpPr/>
          <p:nvPr/>
        </p:nvSpPr>
        <p:spPr>
          <a:xfrm flipH="1">
            <a:off x="3717574" y="172085"/>
            <a:ext cx="4095922" cy="5633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100" kern="1200" dirty="0">
                <a:solidFill>
                  <a:prstClr val="white"/>
                </a:solidFill>
                <a:latin typeface="Calibri"/>
              </a:rPr>
              <a:t>QUELQUES QUESTIONS A PROPOS DE L’INTITULE ..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7343612-2167-405F-BCD5-C912053065C1}"/>
              </a:ext>
            </a:extLst>
          </p:cNvPr>
          <p:cNvSpPr/>
          <p:nvPr/>
        </p:nvSpPr>
        <p:spPr>
          <a:xfrm>
            <a:off x="1325366" y="2881902"/>
            <a:ext cx="2635322" cy="16644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fr-FR" sz="2100" kern="1200" dirty="0">
                <a:solidFill>
                  <a:prstClr val="white"/>
                </a:solidFill>
                <a:latin typeface="Calibri"/>
              </a:rPr>
              <a:t>Et sans musée, on ferait comment ?</a:t>
            </a:r>
          </a:p>
        </p:txBody>
      </p:sp>
    </p:spTree>
    <p:extLst>
      <p:ext uri="{BB962C8B-B14F-4D97-AF65-F5344CB8AC3E}">
        <p14:creationId xmlns:p14="http://schemas.microsoft.com/office/powerpoint/2010/main" val="1798136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BB779-D985-4215-A9E1-D06351840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exemple d’exposition immersive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1DCCFE-8285-4D66-B86A-8E8E2803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1261354"/>
            <a:ext cx="8905461" cy="368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6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Présentation de l’exposition au visiteur </a:t>
            </a:r>
            <a:endParaRPr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CD19885-6619-4669-8BD9-CF3595689E85}"/>
              </a:ext>
            </a:extLst>
          </p:cNvPr>
          <p:cNvSpPr txBox="1"/>
          <p:nvPr/>
        </p:nvSpPr>
        <p:spPr>
          <a:xfrm>
            <a:off x="1060397" y="1667436"/>
            <a:ext cx="57976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Un parcours immersif plonge le visiteur au cœur de Pompéi, du temps de sa splendeur et pendant la tragédie de sa destruction, par des projections 360° en très haute définition, des créations sonores et des reconstitutions en 3D des rues et habitations.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13C918-D0FD-417A-8D1C-A806527EA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18" y="192491"/>
            <a:ext cx="7439039" cy="417826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31B9B6-91C9-464F-8C42-8473C9E5270C}"/>
              </a:ext>
            </a:extLst>
          </p:cNvPr>
          <p:cNvSpPr txBox="1"/>
          <p:nvPr/>
        </p:nvSpPr>
        <p:spPr>
          <a:xfrm flipH="1">
            <a:off x="0" y="56461"/>
            <a:ext cx="16300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fr-FR" sz="20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Exposition  </a:t>
            </a:r>
            <a:r>
              <a:rPr lang="fr-FR" sz="2000" i="1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Pompéi</a:t>
            </a:r>
            <a:r>
              <a:rPr lang="fr-FR" sz="20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 au Grand Palais : </a:t>
            </a:r>
          </a:p>
          <a:p>
            <a:pPr defTabSz="685800">
              <a:buClrTx/>
            </a:pPr>
            <a:endParaRPr lang="fr-FR" sz="2000" kern="1200" dirty="0">
              <a:solidFill>
                <a:schemeClr val="tx1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20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Vidéo Bruitages et contre-plongée</a:t>
            </a:r>
          </a:p>
          <a:p>
            <a:pPr defTabSz="685800">
              <a:buClrTx/>
            </a:pPr>
            <a:endParaRPr lang="fr-FR" sz="2000" kern="1200" dirty="0">
              <a:solidFill>
                <a:schemeClr val="tx1"/>
              </a:solidFill>
              <a:latin typeface="Calibri"/>
              <a:ea typeface="+mn-ea"/>
              <a:cs typeface="+mn-cs"/>
            </a:endParaRPr>
          </a:p>
          <a:p>
            <a:pPr defTabSz="685800">
              <a:buClrTx/>
            </a:pPr>
            <a:r>
              <a:rPr lang="fr-FR" sz="2000" kern="1200" dirty="0">
                <a:solidFill>
                  <a:schemeClr val="tx1"/>
                </a:solidFill>
                <a:latin typeface="Calibri"/>
                <a:ea typeface="+mn-ea"/>
                <a:cs typeface="+mn-cs"/>
              </a:rPr>
              <a:t>Rôle et finalités de ce spectacle ?</a:t>
            </a:r>
          </a:p>
        </p:txBody>
      </p:sp>
    </p:spTree>
    <p:extLst>
      <p:ext uri="{BB962C8B-B14F-4D97-AF65-F5344CB8AC3E}">
        <p14:creationId xmlns:p14="http://schemas.microsoft.com/office/powerpoint/2010/main" val="1533215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7239C9-C690-4F68-8B07-D81B2DA29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93" y="192101"/>
            <a:ext cx="8540307" cy="825624"/>
          </a:xfrm>
        </p:spPr>
        <p:txBody>
          <a:bodyPr>
            <a:normAutofit fontScale="90000"/>
          </a:bodyPr>
          <a:lstStyle/>
          <a:p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Bilan : Les éléments de la scénographie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42F5CC-4F86-4C07-A288-3E8EB4EF2494}"/>
              </a:ext>
            </a:extLst>
          </p:cNvPr>
          <p:cNvSpPr txBox="1"/>
          <p:nvPr/>
        </p:nvSpPr>
        <p:spPr>
          <a:xfrm>
            <a:off x="583987" y="988516"/>
            <a:ext cx="70539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dispositif d’accrochage et de présentation comme les socles et les vitrines,  permettant la mise en valeur des objets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lumières et  autres éclairages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 décors et ambiances : papiers peints, gazon, objets…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r-FR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Musique, sons  et bruitages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placement des objets, l’organisation  dans l’espace : alignements et mouvements .( ex robes expo Impressionnistes et mode / animaux de la Grande Galerie</a:t>
            </a:r>
          </a:p>
        </p:txBody>
      </p:sp>
    </p:spTree>
    <p:extLst>
      <p:ext uri="{BB962C8B-B14F-4D97-AF65-F5344CB8AC3E}">
        <p14:creationId xmlns:p14="http://schemas.microsoft.com/office/powerpoint/2010/main" val="103218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7D97AF-FA3A-4DB3-8182-E357A4182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4" r="3891" b="1"/>
          <a:stretch/>
        </p:blipFill>
        <p:spPr>
          <a:xfrm>
            <a:off x="-1" y="0"/>
            <a:ext cx="7251032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4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2A21534-DE7E-43AC-A594-D1EEC8CD9A1D}"/>
              </a:ext>
            </a:extLst>
          </p:cNvPr>
          <p:cNvSpPr txBox="1"/>
          <p:nvPr/>
        </p:nvSpPr>
        <p:spPr>
          <a:xfrm>
            <a:off x="5895915" y="383152"/>
            <a:ext cx="2866642" cy="2807072"/>
          </a:xfrm>
          <a:prstGeom prst="rect">
            <a:avLst/>
          </a:prstGeom>
        </p:spPr>
        <p:txBody>
          <a:bodyPr vert="horz" lIns="68580" tIns="34290" rIns="68580" bIns="34290" rtlCol="0">
            <a:normAutofit fontScale="25000" lnSpcReduction="20000"/>
          </a:bodyPr>
          <a:lstStyle/>
          <a:p>
            <a:pPr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64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Séquence</a:t>
            </a:r>
            <a:r>
              <a:rPr lang="en-US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: la </a:t>
            </a:r>
            <a:r>
              <a:rPr lang="en-US" sz="64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diversité</a:t>
            </a:r>
            <a:r>
              <a:rPr lang="en-US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des </a:t>
            </a:r>
            <a:r>
              <a:rPr lang="en-US" sz="64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musées</a:t>
            </a:r>
            <a:endParaRPr lang="en-US" sz="6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endParaRPr lang="en-US" sz="6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  <a:buClrTx/>
            </a:pPr>
            <a:endParaRPr lang="en-US" sz="6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  <a:buClrTx/>
            </a:pPr>
            <a:endParaRPr lang="en-US" sz="64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64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</a:t>
            </a:r>
            <a:r>
              <a:rPr lang="en-US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64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musées</a:t>
            </a:r>
            <a:r>
              <a:rPr lang="en-US" sz="6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…?</a:t>
            </a:r>
          </a:p>
          <a:p>
            <a:pPr marL="171450" defTabSz="685800">
              <a:lnSpc>
                <a:spcPct val="90000"/>
              </a:lnSpc>
              <a:spcAft>
                <a:spcPts val="450"/>
              </a:spcAft>
              <a:buClrTx/>
            </a:pPr>
            <a:endParaRPr lang="en-US" sz="6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singulier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au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pluriel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?</a:t>
            </a:r>
          </a:p>
          <a:p>
            <a:pPr marL="171450" defTabSz="685800">
              <a:lnSpc>
                <a:spcPct val="90000"/>
              </a:lnSpc>
              <a:spcAft>
                <a:spcPts val="450"/>
              </a:spcAft>
              <a:buClrTx/>
            </a:pPr>
            <a:endParaRPr lang="en-US" sz="6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questions que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l’on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pose …</a:t>
            </a:r>
          </a:p>
          <a:p>
            <a:pPr marL="171450" defTabSz="685800">
              <a:lnSpc>
                <a:spcPct val="90000"/>
              </a:lnSpc>
              <a:spcAft>
                <a:spcPts val="450"/>
              </a:spcAft>
              <a:buClrTx/>
            </a:pPr>
            <a:endParaRPr lang="en-US" sz="6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expériences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du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souvenirs du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musée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defTabSz="685800">
              <a:lnSpc>
                <a:spcPct val="90000"/>
              </a:lnSpc>
              <a:spcAft>
                <a:spcPts val="450"/>
              </a:spcAft>
              <a:buClrTx/>
            </a:pPr>
            <a:endParaRPr lang="en-US" sz="6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6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attentes</a:t>
            </a:r>
            <a:r>
              <a:rPr lang="en-US" sz="6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</a:t>
            </a:r>
          </a:p>
          <a:p>
            <a:pPr marL="342900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</a:pPr>
            <a:endParaRPr lang="en-US" sz="15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90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F644B4-0A99-4C3A-BFFB-1B0CA2A9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13" y="194105"/>
            <a:ext cx="8693987" cy="823620"/>
          </a:xfrm>
        </p:spPr>
        <p:txBody>
          <a:bodyPr>
            <a:normAutofit fontScale="90000"/>
          </a:bodyPr>
          <a:lstStyle/>
          <a:p>
            <a:r>
              <a:rPr lang="fr-FR" dirty="0"/>
              <a:t>Faisons un saut au musée ! </a:t>
            </a:r>
            <a:br>
              <a:rPr lang="fr-FR" dirty="0"/>
            </a:br>
            <a:r>
              <a:rPr lang="fr-FR" dirty="0"/>
              <a:t>Recherches en groupes sur la diversité des musées.</a:t>
            </a:r>
            <a:br>
              <a:rPr lang="fr-FR" dirty="0"/>
            </a:b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3A9B28-64BC-4BA8-9EAD-61699E3BE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89" y="1051339"/>
            <a:ext cx="6408484" cy="58365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439B84-2838-434A-BFD8-7EB646F3F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11" y="1668612"/>
            <a:ext cx="4912762" cy="32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7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E84CA7-6C58-40F0-97E4-AACCAD5BB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342900" lvl="0" indent="-342900" defTabSz="914400" eaLnBrk="1" fontAlgn="auto" latinLnBrk="0" hangingPunct="1">
              <a:lnSpc>
                <a:spcPct val="90000"/>
              </a:lnSpc>
              <a:tabLst/>
              <a:defRPr/>
            </a:pPr>
            <a:r>
              <a:rPr kumimoji="0" lang="fr-FR" sz="2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Quels sont les types de musées ?</a:t>
            </a:r>
            <a:br>
              <a:rPr kumimoji="0" lang="fr-FR" sz="2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lang="fr-FR" sz="29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511298D-1430-5E02-BF1C-E4CA5B9DA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Réfléchir</a:t>
            </a:r>
            <a:r>
              <a:rPr lang="en-US" dirty="0"/>
              <a:t> à la </a:t>
            </a:r>
            <a:r>
              <a:rPr lang="en-US" dirty="0" err="1"/>
              <a:t>variété</a:t>
            </a:r>
            <a:r>
              <a:rPr lang="en-US" dirty="0"/>
              <a:t> des types, et des </a:t>
            </a:r>
            <a:r>
              <a:rPr lang="en-US" dirty="0" err="1"/>
              <a:t>formes</a:t>
            </a:r>
            <a:r>
              <a:rPr lang="en-US" dirty="0"/>
              <a:t> des </a:t>
            </a:r>
            <a:r>
              <a:rPr lang="en-US" dirty="0" err="1"/>
              <a:t>musées</a:t>
            </a:r>
            <a:endParaRPr lang="en-US" dirty="0"/>
          </a:p>
          <a:p>
            <a:r>
              <a:rPr lang="en-US" dirty="0"/>
              <a:t>Restitution du travail de </a:t>
            </a:r>
            <a:r>
              <a:rPr lang="en-US" dirty="0" err="1"/>
              <a:t>recherches</a:t>
            </a:r>
            <a:r>
              <a:rPr lang="en-US" dirty="0"/>
              <a:t> sous </a:t>
            </a:r>
            <a:r>
              <a:rPr lang="en-US" dirty="0" err="1"/>
              <a:t>forme</a:t>
            </a:r>
            <a:r>
              <a:rPr lang="en-US" dirty="0"/>
              <a:t> </a:t>
            </a:r>
            <a:r>
              <a:rPr lang="en-US" dirty="0" err="1"/>
              <a:t>d’exposés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027B70-5F82-4492-8413-3E412B225E34}"/>
              </a:ext>
            </a:extLst>
          </p:cNvPr>
          <p:cNvSpPr txBox="1"/>
          <p:nvPr/>
        </p:nvSpPr>
        <p:spPr>
          <a:xfrm>
            <a:off x="4939500" y="724075"/>
            <a:ext cx="4135344" cy="4055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Musée historique : Mémorial de Caen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Musée de la photographie : la MEP, le Jeu de Paume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musée des Beaux-Arts : peinture/sculpture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Musée atelier : atelier de Gustave Moreau, de Delacroix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Musée des sciences </a:t>
            </a:r>
            <a:r>
              <a:rPr lang="fr-FR" sz="1600" b="0" i="0" u="none" strike="noStrike" kern="1200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Cité des sciences la Villette 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Musée des techniques </a:t>
            </a:r>
            <a:r>
              <a:rPr lang="fr-FR" sz="1600" b="0" i="0" u="none" strike="noStrike" kern="1200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Conservatoire des arts et métiers 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Musée du cinéma…la Cinémathèque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lang="fr-FR" sz="1600" b="0" i="0" u="none" strike="noStrike" kern="1200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Musée de métier : musée du Barreau</a:t>
            </a:r>
          </a:p>
          <a:p>
            <a:pPr marL="457200" lvl="0" indent="-342900" defTabSz="914400" eaLnBrk="1" fontAlgn="auto" latinLnBrk="0" hangingPunct="1">
              <a:lnSpc>
                <a:spcPct val="105000"/>
              </a:lnSpc>
              <a:spcAft>
                <a:spcPts val="600"/>
              </a:spcAft>
              <a:buClr>
                <a:schemeClr val="dk2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600" kern="1200" spc="0" normalizeH="0" baseline="0" noProof="0" dirty="0">
                <a:ln>
                  <a:noFill/>
                </a:ln>
                <a:solidFill>
                  <a:schemeClr val="dk2"/>
                </a:solidFill>
                <a:effectLst/>
                <a:uLnTx/>
                <a:uFillTx/>
              </a:rPr>
              <a:t>…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dk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10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222224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La diversité des musées quant à leur muséographie </a:t>
            </a:r>
            <a:br>
              <a:rPr lang="fr-FR" dirty="0"/>
            </a:br>
            <a:endParaRPr dirty="0"/>
          </a:p>
        </p:txBody>
      </p:sp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r="15787"/>
          <a:stretch/>
        </p:blipFill>
        <p:spPr>
          <a:xfrm>
            <a:off x="222224" y="1701864"/>
            <a:ext cx="4500437" cy="322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5652" y="1152940"/>
            <a:ext cx="4114980" cy="3847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B7C3C72-74AD-4544-91B0-86A409ED7AFE}"/>
              </a:ext>
            </a:extLst>
          </p:cNvPr>
          <p:cNvSpPr txBox="1"/>
          <p:nvPr/>
        </p:nvSpPr>
        <p:spPr>
          <a:xfrm>
            <a:off x="545567" y="714616"/>
            <a:ext cx="210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Cité  de la Dentelle à Calais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C5C75D-99E7-4E4C-AB7E-871B28265A1B}"/>
              </a:ext>
            </a:extLst>
          </p:cNvPr>
          <p:cNvSpPr txBox="1"/>
          <p:nvPr/>
        </p:nvSpPr>
        <p:spPr>
          <a:xfrm flipH="1">
            <a:off x="5478331" y="560727"/>
            <a:ext cx="434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Crypte archéologique de Notre-Dame à Paris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22728" y="122945"/>
            <a:ext cx="4434671" cy="711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/>
              <a:t>La diversité dans les  dimensions du musée : un patrimoine local avec les écomusées comme celui de Fresnes… ou international et universel avec le Musée du Quai Branly</a:t>
            </a:r>
            <a:endParaRPr sz="2000" dirty="0"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7136" y="376518"/>
            <a:ext cx="3626864" cy="476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A066DCF-C039-40B7-A73B-A8BFAF7E9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28" y="2067212"/>
            <a:ext cx="5302908" cy="29828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C2F8648-123D-4671-9453-CC580AA1E9B6}"/>
              </a:ext>
            </a:extLst>
          </p:cNvPr>
          <p:cNvSpPr txBox="1"/>
          <p:nvPr/>
        </p:nvSpPr>
        <p:spPr>
          <a:xfrm>
            <a:off x="1897496" y="1666033"/>
            <a:ext cx="2351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Eco-musée de Fresnes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571357E-EAD3-4C03-ABBD-2E98CC40B166}"/>
              </a:ext>
            </a:extLst>
          </p:cNvPr>
          <p:cNvSpPr txBox="1"/>
          <p:nvPr/>
        </p:nvSpPr>
        <p:spPr>
          <a:xfrm>
            <a:off x="5040725" y="1"/>
            <a:ext cx="3411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Musée du Quai Branly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234859" y="505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/>
              <a:t> Séquence 2 : La définition du musée </a:t>
            </a:r>
            <a:br>
              <a:rPr lang="fr-FR" dirty="0"/>
            </a:br>
            <a:r>
              <a:rPr lang="fr-FR" dirty="0"/>
              <a:t>Qu’est-ce qu’un musée et quel est son rôle ? </a:t>
            </a:r>
            <a:endParaRPr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64975"/>
            <a:ext cx="4260300" cy="34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750" y="1563750"/>
            <a:ext cx="3813550" cy="307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920241" y="3174274"/>
            <a:ext cx="4207590" cy="1969226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4428308" cy="3304795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307428C4-ABE0-46AD-856C-497DE3398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32"/>
          <a:stretch/>
        </p:blipFill>
        <p:spPr>
          <a:xfrm>
            <a:off x="1" y="7"/>
            <a:ext cx="4260823" cy="3113933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25CE45-FC20-40CC-B9BB-0EBC5940DF52}"/>
              </a:ext>
            </a:extLst>
          </p:cNvPr>
          <p:cNvSpPr txBox="1"/>
          <p:nvPr/>
        </p:nvSpPr>
        <p:spPr>
          <a:xfrm>
            <a:off x="5025358" y="622407"/>
            <a:ext cx="3699641" cy="2714201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85000" lnSpcReduction="10000"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  <a:buClrTx/>
              <a:defRPr/>
            </a:pP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Qu’est-ce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qu’un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musée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? 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  <a:buClrTx/>
              <a:defRPr/>
            </a:pPr>
            <a:endParaRPr lang="en-US" sz="2000" b="1" kern="1200" dirty="0">
              <a:solidFill>
                <a:prstClr val="white"/>
              </a:solidFill>
              <a:highlight>
                <a:srgbClr val="000000"/>
              </a:highlight>
              <a:latin typeface="Calibri"/>
              <a:ea typeface="+mn-ea"/>
              <a:cs typeface="+mn-cs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000" b="1" kern="1200" dirty="0">
              <a:solidFill>
                <a:prstClr val="white"/>
              </a:solidFill>
              <a:highlight>
                <a:srgbClr val="000000"/>
              </a:highlight>
              <a:latin typeface="Calibri"/>
              <a:ea typeface="+mn-ea"/>
              <a:cs typeface="+mn-cs"/>
            </a:endParaRPr>
          </a:p>
          <a:p>
            <a:pPr marL="257175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Les points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communs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des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musées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présentés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en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classe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? </a:t>
            </a:r>
          </a:p>
          <a:p>
            <a:pPr marL="85725" defTabSz="685800">
              <a:lnSpc>
                <a:spcPct val="90000"/>
              </a:lnSpc>
              <a:spcAft>
                <a:spcPts val="450"/>
              </a:spcAft>
              <a:buClrTx/>
              <a:defRPr/>
            </a:pPr>
            <a:endParaRPr lang="en-US" sz="2000" b="1" kern="1200" dirty="0">
              <a:solidFill>
                <a:prstClr val="white"/>
              </a:solidFill>
              <a:highlight>
                <a:srgbClr val="000000"/>
              </a:highlight>
              <a:latin typeface="Calibri"/>
              <a:ea typeface="+mn-ea"/>
              <a:cs typeface="+mn-cs"/>
            </a:endParaRPr>
          </a:p>
          <a:p>
            <a:pPr marL="85725" defTabSz="685800">
              <a:lnSpc>
                <a:spcPct val="90000"/>
              </a:lnSpc>
              <a:spcAft>
                <a:spcPts val="450"/>
              </a:spcAft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 Derrière la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variété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et la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diversité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des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musées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, des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principes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0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communs</a:t>
            </a:r>
            <a:r>
              <a:rPr lang="en-US" sz="20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…</a:t>
            </a:r>
          </a:p>
          <a:p>
            <a:pPr marL="257175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200" b="1" kern="1200" dirty="0">
              <a:solidFill>
                <a:prstClr val="white"/>
              </a:solidFill>
              <a:highlight>
                <a:srgbClr val="000000"/>
              </a:highlight>
              <a:latin typeface="Calibri"/>
              <a:ea typeface="+mn-ea"/>
              <a:cs typeface="+mn-cs"/>
            </a:endParaRPr>
          </a:p>
          <a:p>
            <a:pPr marL="257175"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2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Votre</a:t>
            </a:r>
            <a:r>
              <a:rPr lang="en-US" sz="22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définition</a:t>
            </a:r>
            <a:r>
              <a:rPr lang="en-US" sz="22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du </a:t>
            </a:r>
            <a:r>
              <a:rPr lang="en-US" sz="2200" b="1" kern="1200" dirty="0" err="1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musée</a:t>
            </a:r>
            <a:r>
              <a:rPr lang="en-US" sz="2200" b="1" kern="1200" dirty="0">
                <a:solidFill>
                  <a:prstClr val="white"/>
                </a:solidFill>
                <a:highlight>
                  <a:srgbClr val="000000"/>
                </a:highlight>
                <a:latin typeface="Calibri"/>
                <a:ea typeface="+mn-ea"/>
                <a:cs typeface="+mn-cs"/>
              </a:rPr>
              <a:t> ?  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" name="Image 3" descr="Une image contenant plancher, intérieur, bois, meubles&#10;&#10;Description générée automatiquement">
            <a:extLst>
              <a:ext uri="{FF2B5EF4-FFF2-40B4-BE49-F238E27FC236}">
                <a16:creationId xmlns:a16="http://schemas.microsoft.com/office/drawing/2014/main" id="{196C2D87-F289-425F-A2BF-F5058A61A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7" r="3" b="4545"/>
          <a:stretch/>
        </p:blipFill>
        <p:spPr>
          <a:xfrm>
            <a:off x="2089405" y="3336607"/>
            <a:ext cx="3861692" cy="1806893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8433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ème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</TotalTime>
  <Words>847</Words>
  <Application>Microsoft Office PowerPoint</Application>
  <PresentationFormat>Affichage à l'écran (16:9)</PresentationFormat>
  <Paragraphs>96</Paragraphs>
  <Slides>23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Simple Light</vt:lpstr>
      <vt:lpstr>Thème Office</vt:lpstr>
      <vt:lpstr>1_Thème Office</vt:lpstr>
      <vt:lpstr>2_Thème Office</vt:lpstr>
      <vt:lpstr>3_Thème Office</vt:lpstr>
      <vt:lpstr>Musée,Musées  Option histoire des arts Terminale </vt:lpstr>
      <vt:lpstr>Présentation PowerPoint</vt:lpstr>
      <vt:lpstr>Présentation PowerPoint</vt:lpstr>
      <vt:lpstr>Faisons un saut au musée !  Recherches en groupes sur la diversité des musées. </vt:lpstr>
      <vt:lpstr>Quels sont les types de musées ? </vt:lpstr>
      <vt:lpstr>La diversité des musées quant à leur muséographie  </vt:lpstr>
      <vt:lpstr>La diversité dans les  dimensions du musée : un patrimoine local avec les écomusées comme celui de Fresnes… ou international et universel avec le Musée du Quai Branly</vt:lpstr>
      <vt:lpstr> Séquence 2 : La définition du musée  Qu’est-ce qu’un musée et quel est son rôle ?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Exposition  Les Impressionnistes et la  mode,  2012  muse d’Orsay Le rôle des socles,  des vitrines et des objets</vt:lpstr>
      <vt:lpstr>La création d’ambiances par le papier peint et le tableau</vt:lpstr>
      <vt:lpstr>Une véritable mise en scène de l’exposition par le scénographe   </vt:lpstr>
      <vt:lpstr>Questions posées par la scénographie immersive </vt:lpstr>
      <vt:lpstr>Présentation PowerPoint</vt:lpstr>
      <vt:lpstr>Un exemple d’exposition immersive </vt:lpstr>
      <vt:lpstr>Présentation de l’exposition au visiteur </vt:lpstr>
      <vt:lpstr>Présentation PowerPoint</vt:lpstr>
      <vt:lpstr>Bilan : Les éléments de la scénographie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Musées,Musée  Option histoire des arts Terminale</dc:title>
  <dc:creator>laurence.ritz</dc:creator>
  <cp:lastModifiedBy>laurence.ritz</cp:lastModifiedBy>
  <cp:revision>18</cp:revision>
  <dcterms:modified xsi:type="dcterms:W3CDTF">2022-12-04T12:10:31Z</dcterms:modified>
</cp:coreProperties>
</file>